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5" d="100"/>
          <a:sy n="105" d="100"/>
        </p:scale>
        <p:origin x="-1782"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DC79338-95EE-49D7-9FBC-C549373CC08E}" type="doc">
      <dgm:prSet loTypeId="urn:microsoft.com/office/officeart/2009/3/layout/DescendingProcess" loCatId="process" qsTypeId="urn:microsoft.com/office/officeart/2005/8/quickstyle/simple1" qsCatId="simple" csTypeId="urn:microsoft.com/office/officeart/2005/8/colors/accent1_2" csCatId="accent1" phldr="1"/>
      <dgm:spPr/>
      <dgm:t>
        <a:bodyPr/>
        <a:lstStyle/>
        <a:p>
          <a:endParaRPr lang="el-GR"/>
        </a:p>
      </dgm:t>
    </dgm:pt>
    <dgm:pt modelId="{2BE28B51-18D9-4B4F-AF9B-1C7FC05CB3C7}">
      <dgm:prSet phldrT="[Κείμενο]"/>
      <dgm:spPr/>
      <dgm:t>
        <a:bodyPr/>
        <a:lstStyle/>
        <a:p>
          <a:r>
            <a:rPr lang="el-GR" dirty="0" smtClean="0"/>
            <a:t>Το μήλο από το δέντρο .</a:t>
          </a:r>
          <a:endParaRPr lang="el-GR" dirty="0"/>
        </a:p>
      </dgm:t>
    </dgm:pt>
    <dgm:pt modelId="{5D0970F5-1582-4C7D-84C9-917C697CDF34}" type="parTrans" cxnId="{21173F20-899B-4815-831D-AF60BEA7F643}">
      <dgm:prSet/>
      <dgm:spPr/>
      <dgm:t>
        <a:bodyPr/>
        <a:lstStyle/>
        <a:p>
          <a:endParaRPr lang="el-GR"/>
        </a:p>
      </dgm:t>
    </dgm:pt>
    <dgm:pt modelId="{5822B0DF-87E6-44B9-AA60-54733382D19D}" type="sibTrans" cxnId="{21173F20-899B-4815-831D-AF60BEA7F643}">
      <dgm:prSet/>
      <dgm:spPr/>
      <dgm:t>
        <a:bodyPr/>
        <a:lstStyle/>
        <a:p>
          <a:endParaRPr lang="el-GR"/>
        </a:p>
      </dgm:t>
    </dgm:pt>
    <dgm:pt modelId="{E8CCA346-F968-4472-BA2B-06E3B688736A}">
      <dgm:prSet phldrT="[Κείμενο]"/>
      <dgm:spPr/>
      <dgm:t>
        <a:bodyPr/>
        <a:lstStyle/>
        <a:p>
          <a:r>
            <a:rPr lang="el-GR" dirty="0" smtClean="0"/>
            <a:t>Εξαιτίας της βαρύτητας .</a:t>
          </a:r>
          <a:endParaRPr lang="el-GR" dirty="0"/>
        </a:p>
      </dgm:t>
    </dgm:pt>
    <dgm:pt modelId="{9059AF6F-3682-45B9-A21E-F23435978E9D}" type="parTrans" cxnId="{04C450AA-163E-478A-A841-1E3DBA0CB7EA}">
      <dgm:prSet/>
      <dgm:spPr/>
      <dgm:t>
        <a:bodyPr/>
        <a:lstStyle/>
        <a:p>
          <a:endParaRPr lang="el-GR"/>
        </a:p>
      </dgm:t>
    </dgm:pt>
    <dgm:pt modelId="{673272A9-ED67-4BAE-A531-DCF98BE0CDB2}" type="sibTrans" cxnId="{04C450AA-163E-478A-A841-1E3DBA0CB7EA}">
      <dgm:prSet/>
      <dgm:spPr/>
      <dgm:t>
        <a:bodyPr/>
        <a:lstStyle/>
        <a:p>
          <a:endParaRPr lang="el-GR"/>
        </a:p>
      </dgm:t>
    </dgm:pt>
    <dgm:pt modelId="{F696FBCE-0297-4CBA-A385-E27567763174}">
      <dgm:prSet phldrT="[Κείμενο]"/>
      <dgm:spPr/>
      <dgm:t>
        <a:bodyPr/>
        <a:lstStyle/>
        <a:p>
          <a:r>
            <a:rPr lang="el-GR" dirty="0" smtClean="0"/>
            <a:t>Πέφτει προς τα κάτω .</a:t>
          </a:r>
          <a:endParaRPr lang="el-GR" dirty="0"/>
        </a:p>
      </dgm:t>
    </dgm:pt>
    <dgm:pt modelId="{0C83BE86-C43C-41DF-8615-A9840986B0C5}" type="parTrans" cxnId="{1191AA88-E461-4BE0-8421-35E90930CDCA}">
      <dgm:prSet/>
      <dgm:spPr/>
      <dgm:t>
        <a:bodyPr/>
        <a:lstStyle/>
        <a:p>
          <a:endParaRPr lang="el-GR"/>
        </a:p>
      </dgm:t>
    </dgm:pt>
    <dgm:pt modelId="{E087A886-14F6-4CF8-A87C-7FD132ADD3F0}" type="sibTrans" cxnId="{1191AA88-E461-4BE0-8421-35E90930CDCA}">
      <dgm:prSet/>
      <dgm:spPr/>
      <dgm:t>
        <a:bodyPr/>
        <a:lstStyle/>
        <a:p>
          <a:endParaRPr lang="el-GR"/>
        </a:p>
      </dgm:t>
    </dgm:pt>
    <dgm:pt modelId="{9CA91BA1-BC40-4D4A-9BAE-529AE83B6030}">
      <dgm:prSet phldrT="[Κείμενο]"/>
      <dgm:spPr/>
      <dgm:t>
        <a:bodyPr/>
        <a:lstStyle/>
        <a:p>
          <a:r>
            <a:rPr lang="el-GR" dirty="0" smtClean="0"/>
            <a:t>Και φτάνει στο έδαφος .</a:t>
          </a:r>
          <a:endParaRPr lang="el-GR" dirty="0"/>
        </a:p>
      </dgm:t>
    </dgm:pt>
    <dgm:pt modelId="{B265C3DA-ECE9-41FE-B3D1-3BFDF807523E}" type="parTrans" cxnId="{7BFDB9B8-ABDB-4E0A-8540-9B1014D2ADA1}">
      <dgm:prSet/>
      <dgm:spPr/>
      <dgm:t>
        <a:bodyPr/>
        <a:lstStyle/>
        <a:p>
          <a:endParaRPr lang="el-GR"/>
        </a:p>
      </dgm:t>
    </dgm:pt>
    <dgm:pt modelId="{1376CFF8-C349-4745-BEB8-00BE67BE241A}" type="sibTrans" cxnId="{7BFDB9B8-ABDB-4E0A-8540-9B1014D2ADA1}">
      <dgm:prSet/>
      <dgm:spPr/>
      <dgm:t>
        <a:bodyPr/>
        <a:lstStyle/>
        <a:p>
          <a:endParaRPr lang="el-GR"/>
        </a:p>
      </dgm:t>
    </dgm:pt>
    <dgm:pt modelId="{03B55F48-023A-4E3F-BFFE-C61CD36EA283}" type="pres">
      <dgm:prSet presAssocID="{DDC79338-95EE-49D7-9FBC-C549373CC08E}" presName="Name0" presStyleCnt="0">
        <dgm:presLayoutVars>
          <dgm:chMax val="7"/>
          <dgm:chPref val="5"/>
        </dgm:presLayoutVars>
      </dgm:prSet>
      <dgm:spPr/>
    </dgm:pt>
    <dgm:pt modelId="{21E014DB-E888-4BA1-9B00-E420F1033B5F}" type="pres">
      <dgm:prSet presAssocID="{DDC79338-95EE-49D7-9FBC-C549373CC08E}" presName="arrowNode" presStyleLbl="node1" presStyleIdx="0" presStyleCnt="1" custLinFactNeighborX="7876" custLinFactNeighborY="6996"/>
      <dgm:spPr/>
    </dgm:pt>
    <dgm:pt modelId="{DF483E46-B1AB-46B4-B997-84BF05AF7587}" type="pres">
      <dgm:prSet presAssocID="{2BE28B51-18D9-4B4F-AF9B-1C7FC05CB3C7}" presName="txNode1" presStyleLbl="revTx" presStyleIdx="0" presStyleCnt="4" custLinFactNeighborX="33499" custLinFactNeighborY="-5994">
        <dgm:presLayoutVars>
          <dgm:bulletEnabled val="1"/>
        </dgm:presLayoutVars>
      </dgm:prSet>
      <dgm:spPr/>
      <dgm:t>
        <a:bodyPr/>
        <a:lstStyle/>
        <a:p>
          <a:endParaRPr lang="el-GR"/>
        </a:p>
      </dgm:t>
    </dgm:pt>
    <dgm:pt modelId="{B07B0751-6E11-41F5-8ECF-28ACE3D055B2}" type="pres">
      <dgm:prSet presAssocID="{E8CCA346-F968-4472-BA2B-06E3B688736A}" presName="txNode2" presStyleLbl="revTx" presStyleIdx="1" presStyleCnt="4" custLinFactNeighborX="10086" custLinFactNeighborY="-7038">
        <dgm:presLayoutVars>
          <dgm:bulletEnabled val="1"/>
        </dgm:presLayoutVars>
      </dgm:prSet>
      <dgm:spPr/>
    </dgm:pt>
    <dgm:pt modelId="{87A2A3B7-A4CC-4831-8538-DF76D72B5190}" type="pres">
      <dgm:prSet presAssocID="{673272A9-ED67-4BAE-A531-DCF98BE0CDB2}" presName="dotNode2" presStyleCnt="0"/>
      <dgm:spPr/>
    </dgm:pt>
    <dgm:pt modelId="{AD719F4B-14A4-4B23-823E-9DA44FAAA7C6}" type="pres">
      <dgm:prSet presAssocID="{673272A9-ED67-4BAE-A531-DCF98BE0CDB2}" presName="dotRepeatNode" presStyleLbl="fgShp" presStyleIdx="0" presStyleCnt="2"/>
      <dgm:spPr/>
    </dgm:pt>
    <dgm:pt modelId="{4387B49C-B951-43FE-8F1F-AE6C12FF0528}" type="pres">
      <dgm:prSet presAssocID="{F696FBCE-0297-4CBA-A385-E27567763174}" presName="txNode3" presStyleLbl="revTx" presStyleIdx="2" presStyleCnt="4" custLinFactNeighborX="6667" custLinFactNeighborY="21515">
        <dgm:presLayoutVars>
          <dgm:bulletEnabled val="1"/>
        </dgm:presLayoutVars>
      </dgm:prSet>
      <dgm:spPr/>
    </dgm:pt>
    <dgm:pt modelId="{B51D855C-6DB1-44F4-96DC-3202888D62D7}" type="pres">
      <dgm:prSet presAssocID="{E087A886-14F6-4CF8-A87C-7FD132ADD3F0}" presName="dotNode3" presStyleCnt="0"/>
      <dgm:spPr/>
    </dgm:pt>
    <dgm:pt modelId="{0043DD1E-149E-46D0-9D2A-30C8742505A2}" type="pres">
      <dgm:prSet presAssocID="{E087A886-14F6-4CF8-A87C-7FD132ADD3F0}" presName="dotRepeatNode" presStyleLbl="fgShp" presStyleIdx="1" presStyleCnt="2"/>
      <dgm:spPr/>
    </dgm:pt>
    <dgm:pt modelId="{8DB4A31C-5D7B-4F18-87AC-B7287BD6CC24}" type="pres">
      <dgm:prSet presAssocID="{9CA91BA1-BC40-4D4A-9BAE-529AE83B6030}" presName="txNode4" presStyleLbl="revTx" presStyleIdx="3" presStyleCnt="4">
        <dgm:presLayoutVars>
          <dgm:bulletEnabled val="1"/>
        </dgm:presLayoutVars>
      </dgm:prSet>
      <dgm:spPr/>
    </dgm:pt>
  </dgm:ptLst>
  <dgm:cxnLst>
    <dgm:cxn modelId="{D4ED4EBD-EE9C-48C4-BA28-4A84A80D74FC}" type="presOf" srcId="{9CA91BA1-BC40-4D4A-9BAE-529AE83B6030}" destId="{8DB4A31C-5D7B-4F18-87AC-B7287BD6CC24}" srcOrd="0" destOrd="0" presId="urn:microsoft.com/office/officeart/2009/3/layout/DescendingProcess"/>
    <dgm:cxn modelId="{AE4F033A-4415-4D34-839B-01ADF0BC3721}" type="presOf" srcId="{DDC79338-95EE-49D7-9FBC-C549373CC08E}" destId="{03B55F48-023A-4E3F-BFFE-C61CD36EA283}" srcOrd="0" destOrd="0" presId="urn:microsoft.com/office/officeart/2009/3/layout/DescendingProcess"/>
    <dgm:cxn modelId="{04C450AA-163E-478A-A841-1E3DBA0CB7EA}" srcId="{DDC79338-95EE-49D7-9FBC-C549373CC08E}" destId="{E8CCA346-F968-4472-BA2B-06E3B688736A}" srcOrd="1" destOrd="0" parTransId="{9059AF6F-3682-45B9-A21E-F23435978E9D}" sibTransId="{673272A9-ED67-4BAE-A531-DCF98BE0CDB2}"/>
    <dgm:cxn modelId="{21173F20-899B-4815-831D-AF60BEA7F643}" srcId="{DDC79338-95EE-49D7-9FBC-C549373CC08E}" destId="{2BE28B51-18D9-4B4F-AF9B-1C7FC05CB3C7}" srcOrd="0" destOrd="0" parTransId="{5D0970F5-1582-4C7D-84C9-917C697CDF34}" sibTransId="{5822B0DF-87E6-44B9-AA60-54733382D19D}"/>
    <dgm:cxn modelId="{AB1DEEA7-A0FB-46B3-9626-AF2735D7AD66}" type="presOf" srcId="{673272A9-ED67-4BAE-A531-DCF98BE0CDB2}" destId="{AD719F4B-14A4-4B23-823E-9DA44FAAA7C6}" srcOrd="0" destOrd="0" presId="urn:microsoft.com/office/officeart/2009/3/layout/DescendingProcess"/>
    <dgm:cxn modelId="{D356C213-90C5-4839-AF93-14819E5AD397}" type="presOf" srcId="{2BE28B51-18D9-4B4F-AF9B-1C7FC05CB3C7}" destId="{DF483E46-B1AB-46B4-B997-84BF05AF7587}" srcOrd="0" destOrd="0" presId="urn:microsoft.com/office/officeart/2009/3/layout/DescendingProcess"/>
    <dgm:cxn modelId="{7BFDB9B8-ABDB-4E0A-8540-9B1014D2ADA1}" srcId="{DDC79338-95EE-49D7-9FBC-C549373CC08E}" destId="{9CA91BA1-BC40-4D4A-9BAE-529AE83B6030}" srcOrd="3" destOrd="0" parTransId="{B265C3DA-ECE9-41FE-B3D1-3BFDF807523E}" sibTransId="{1376CFF8-C349-4745-BEB8-00BE67BE241A}"/>
    <dgm:cxn modelId="{971A4CEF-940D-486E-A22D-1B5FD9948FDC}" type="presOf" srcId="{F696FBCE-0297-4CBA-A385-E27567763174}" destId="{4387B49C-B951-43FE-8F1F-AE6C12FF0528}" srcOrd="0" destOrd="0" presId="urn:microsoft.com/office/officeart/2009/3/layout/DescendingProcess"/>
    <dgm:cxn modelId="{1191AA88-E461-4BE0-8421-35E90930CDCA}" srcId="{DDC79338-95EE-49D7-9FBC-C549373CC08E}" destId="{F696FBCE-0297-4CBA-A385-E27567763174}" srcOrd="2" destOrd="0" parTransId="{0C83BE86-C43C-41DF-8615-A9840986B0C5}" sibTransId="{E087A886-14F6-4CF8-A87C-7FD132ADD3F0}"/>
    <dgm:cxn modelId="{CBD7A55B-C8FE-4AF4-BDCD-8DA43C07EC7C}" type="presOf" srcId="{E8CCA346-F968-4472-BA2B-06E3B688736A}" destId="{B07B0751-6E11-41F5-8ECF-28ACE3D055B2}" srcOrd="0" destOrd="0" presId="urn:microsoft.com/office/officeart/2009/3/layout/DescendingProcess"/>
    <dgm:cxn modelId="{6787D019-4D8D-4D24-8697-95D6C2FA4F7C}" type="presOf" srcId="{E087A886-14F6-4CF8-A87C-7FD132ADD3F0}" destId="{0043DD1E-149E-46D0-9D2A-30C8742505A2}" srcOrd="0" destOrd="0" presId="urn:microsoft.com/office/officeart/2009/3/layout/DescendingProcess"/>
    <dgm:cxn modelId="{AF5CD0CA-FDC4-4F64-B3F0-E9B9954BB5EF}" type="presParOf" srcId="{03B55F48-023A-4E3F-BFFE-C61CD36EA283}" destId="{21E014DB-E888-4BA1-9B00-E420F1033B5F}" srcOrd="0" destOrd="0" presId="urn:microsoft.com/office/officeart/2009/3/layout/DescendingProcess"/>
    <dgm:cxn modelId="{57981923-1FD2-49A2-BF7A-DE963E810171}" type="presParOf" srcId="{03B55F48-023A-4E3F-BFFE-C61CD36EA283}" destId="{DF483E46-B1AB-46B4-B997-84BF05AF7587}" srcOrd="1" destOrd="0" presId="urn:microsoft.com/office/officeart/2009/3/layout/DescendingProcess"/>
    <dgm:cxn modelId="{222B36B3-FEF6-40C8-AB87-03C5B980BCF8}" type="presParOf" srcId="{03B55F48-023A-4E3F-BFFE-C61CD36EA283}" destId="{B07B0751-6E11-41F5-8ECF-28ACE3D055B2}" srcOrd="2" destOrd="0" presId="urn:microsoft.com/office/officeart/2009/3/layout/DescendingProcess"/>
    <dgm:cxn modelId="{F7B83DDA-A1AE-432A-93DD-EFE5FAEE1089}" type="presParOf" srcId="{03B55F48-023A-4E3F-BFFE-C61CD36EA283}" destId="{87A2A3B7-A4CC-4831-8538-DF76D72B5190}" srcOrd="3" destOrd="0" presId="urn:microsoft.com/office/officeart/2009/3/layout/DescendingProcess"/>
    <dgm:cxn modelId="{D82AB111-2DC7-47E5-88F2-48B6CB965E98}" type="presParOf" srcId="{87A2A3B7-A4CC-4831-8538-DF76D72B5190}" destId="{AD719F4B-14A4-4B23-823E-9DA44FAAA7C6}" srcOrd="0" destOrd="0" presId="urn:microsoft.com/office/officeart/2009/3/layout/DescendingProcess"/>
    <dgm:cxn modelId="{D758B71E-548C-45A2-86C0-EA7D686B0FF8}" type="presParOf" srcId="{03B55F48-023A-4E3F-BFFE-C61CD36EA283}" destId="{4387B49C-B951-43FE-8F1F-AE6C12FF0528}" srcOrd="4" destOrd="0" presId="urn:microsoft.com/office/officeart/2009/3/layout/DescendingProcess"/>
    <dgm:cxn modelId="{497BD1C7-6EF0-4ED3-9B55-0099BEB09E8A}" type="presParOf" srcId="{03B55F48-023A-4E3F-BFFE-C61CD36EA283}" destId="{B51D855C-6DB1-44F4-96DC-3202888D62D7}" srcOrd="5" destOrd="0" presId="urn:microsoft.com/office/officeart/2009/3/layout/DescendingProcess"/>
    <dgm:cxn modelId="{8B4AC04B-33B8-46A0-A0E1-F9A7B6362EA3}" type="presParOf" srcId="{B51D855C-6DB1-44F4-96DC-3202888D62D7}" destId="{0043DD1E-149E-46D0-9D2A-30C8742505A2}" srcOrd="0" destOrd="0" presId="urn:microsoft.com/office/officeart/2009/3/layout/DescendingProcess"/>
    <dgm:cxn modelId="{326D2BD8-6C77-4C30-B804-1CE33BCD83BE}" type="presParOf" srcId="{03B55F48-023A-4E3F-BFFE-C61CD36EA283}" destId="{8DB4A31C-5D7B-4F18-87AC-B7287BD6CC24}" srcOrd="6" destOrd="0" presId="urn:microsoft.com/office/officeart/2009/3/layout/Descending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E014DB-E888-4BA1-9B00-E420F1033B5F}">
      <dsp:nvSpPr>
        <dsp:cNvPr id="0" name=""/>
        <dsp:cNvSpPr/>
      </dsp:nvSpPr>
      <dsp:spPr>
        <a:xfrm rot="4396374">
          <a:off x="2181522" y="900631"/>
          <a:ext cx="3907079" cy="2724700"/>
        </a:xfrm>
        <a:prstGeom prst="swooshArrow">
          <a:avLst>
            <a:gd name="adj1" fmla="val 16310"/>
            <a:gd name="adj2" fmla="val 313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D719F4B-14A4-4B23-823E-9DA44FAAA7C6}">
      <dsp:nvSpPr>
        <dsp:cNvPr id="0" name=""/>
        <dsp:cNvSpPr/>
      </dsp:nvSpPr>
      <dsp:spPr>
        <a:xfrm>
          <a:off x="3517825" y="1377703"/>
          <a:ext cx="98665" cy="98665"/>
        </a:xfrm>
        <a:prstGeom prst="ellipse">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043DD1E-149E-46D0-9D2A-30C8742505A2}">
      <dsp:nvSpPr>
        <dsp:cNvPr id="0" name=""/>
        <dsp:cNvSpPr/>
      </dsp:nvSpPr>
      <dsp:spPr>
        <a:xfrm>
          <a:off x="4377124" y="2215458"/>
          <a:ext cx="98665" cy="98665"/>
        </a:xfrm>
        <a:prstGeom prst="ellipse">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F483E46-B1AB-46B4-B997-84BF05AF7587}">
      <dsp:nvSpPr>
        <dsp:cNvPr id="0" name=""/>
        <dsp:cNvSpPr/>
      </dsp:nvSpPr>
      <dsp:spPr>
        <a:xfrm>
          <a:off x="2242594" y="0"/>
          <a:ext cx="1842066" cy="7241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210" tIns="29210" rIns="29210" bIns="29210" numCol="1" spcCol="1270" anchor="b" anchorCtr="0">
          <a:noAutofit/>
        </a:bodyPr>
        <a:lstStyle/>
        <a:p>
          <a:pPr lvl="0" algn="ctr" defTabSz="1022350">
            <a:lnSpc>
              <a:spcPct val="90000"/>
            </a:lnSpc>
            <a:spcBef>
              <a:spcPct val="0"/>
            </a:spcBef>
            <a:spcAft>
              <a:spcPct val="35000"/>
            </a:spcAft>
          </a:pPr>
          <a:r>
            <a:rPr lang="el-GR" sz="2300" kern="1200" dirty="0" smtClean="0"/>
            <a:t>Το μήλο από το δέντρο .</a:t>
          </a:r>
          <a:endParaRPr lang="el-GR" sz="2300" kern="1200" dirty="0"/>
        </a:p>
      </dsp:txBody>
      <dsp:txXfrm>
        <a:off x="2242594" y="0"/>
        <a:ext cx="1842066" cy="724154"/>
      </dsp:txXfrm>
    </dsp:sp>
    <dsp:sp modelId="{B07B0751-6E11-41F5-8ECF-28ACE3D055B2}">
      <dsp:nvSpPr>
        <dsp:cNvPr id="0" name=""/>
        <dsp:cNvSpPr/>
      </dsp:nvSpPr>
      <dsp:spPr>
        <a:xfrm>
          <a:off x="4321104" y="1013993"/>
          <a:ext cx="2539065" cy="7241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210" tIns="29210" rIns="29210" bIns="29210" numCol="1" spcCol="1270" anchor="ctr" anchorCtr="0">
          <a:noAutofit/>
        </a:bodyPr>
        <a:lstStyle/>
        <a:p>
          <a:pPr lvl="0" algn="l" defTabSz="1022350">
            <a:lnSpc>
              <a:spcPct val="90000"/>
            </a:lnSpc>
            <a:spcBef>
              <a:spcPct val="0"/>
            </a:spcBef>
            <a:spcAft>
              <a:spcPct val="35000"/>
            </a:spcAft>
          </a:pPr>
          <a:r>
            <a:rPr lang="el-GR" sz="2300" kern="1200" dirty="0" smtClean="0"/>
            <a:t>Εξαιτίας της βαρύτητας .</a:t>
          </a:r>
          <a:endParaRPr lang="el-GR" sz="2300" kern="1200" dirty="0"/>
        </a:p>
      </dsp:txBody>
      <dsp:txXfrm>
        <a:off x="4321104" y="1013993"/>
        <a:ext cx="2539065" cy="724154"/>
      </dsp:txXfrm>
    </dsp:sp>
    <dsp:sp modelId="{4387B49C-B951-43FE-8F1F-AE6C12FF0528}">
      <dsp:nvSpPr>
        <dsp:cNvPr id="0" name=""/>
        <dsp:cNvSpPr/>
      </dsp:nvSpPr>
      <dsp:spPr>
        <a:xfrm>
          <a:off x="1791480" y="2058516"/>
          <a:ext cx="2489279" cy="7241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210" tIns="29210" rIns="29210" bIns="29210" numCol="1" spcCol="1270" anchor="ctr" anchorCtr="0">
          <a:noAutofit/>
        </a:bodyPr>
        <a:lstStyle/>
        <a:p>
          <a:pPr lvl="0" algn="r" defTabSz="1022350">
            <a:lnSpc>
              <a:spcPct val="90000"/>
            </a:lnSpc>
            <a:spcBef>
              <a:spcPct val="0"/>
            </a:spcBef>
            <a:spcAft>
              <a:spcPct val="35000"/>
            </a:spcAft>
          </a:pPr>
          <a:r>
            <a:rPr lang="el-GR" sz="2300" kern="1200" dirty="0" smtClean="0"/>
            <a:t>Πέφτει προς τα κάτω .</a:t>
          </a:r>
          <a:endParaRPr lang="el-GR" sz="2300" kern="1200" dirty="0"/>
        </a:p>
      </dsp:txBody>
      <dsp:txXfrm>
        <a:off x="1791480" y="2058516"/>
        <a:ext cx="2489279" cy="724154"/>
      </dsp:txXfrm>
    </dsp:sp>
    <dsp:sp modelId="{8DB4A31C-5D7B-4F18-87AC-B7287BD6CC24}">
      <dsp:nvSpPr>
        <dsp:cNvPr id="0" name=""/>
        <dsp:cNvSpPr/>
      </dsp:nvSpPr>
      <dsp:spPr>
        <a:xfrm>
          <a:off x="4114800" y="3801808"/>
          <a:ext cx="2489279" cy="7241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210" tIns="29210" rIns="29210" bIns="29210" numCol="1" spcCol="1270" anchor="t" anchorCtr="0">
          <a:noAutofit/>
        </a:bodyPr>
        <a:lstStyle/>
        <a:p>
          <a:pPr lvl="0" algn="ctr" defTabSz="1022350">
            <a:lnSpc>
              <a:spcPct val="90000"/>
            </a:lnSpc>
            <a:spcBef>
              <a:spcPct val="0"/>
            </a:spcBef>
            <a:spcAft>
              <a:spcPct val="35000"/>
            </a:spcAft>
          </a:pPr>
          <a:r>
            <a:rPr lang="el-GR" sz="2300" kern="1200" dirty="0" smtClean="0"/>
            <a:t>Και φτάνει στο έδαφος .</a:t>
          </a:r>
          <a:endParaRPr lang="el-GR" sz="2300" kern="1200" dirty="0"/>
        </a:p>
      </dsp:txBody>
      <dsp:txXfrm>
        <a:off x="4114800" y="3801808"/>
        <a:ext cx="2489279" cy="724154"/>
      </dsp:txXfrm>
    </dsp:sp>
  </dsp:spTree>
</dsp:drawing>
</file>

<file path=ppt/diagrams/layout1.xml><?xml version="1.0" encoding="utf-8"?>
<dgm:layoutDef xmlns:dgm="http://schemas.openxmlformats.org/drawingml/2006/diagram" xmlns:a="http://schemas.openxmlformats.org/drawingml/2006/main" uniqueId="urn:microsoft.com/office/officeart/2009/3/layout/DescendingProcess">
  <dgm:title val=""/>
  <dgm:desc val=""/>
  <dgm:catLst>
    <dgm:cat type="process" pri="23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clrData>
  <dgm:layoutNode name="Name0">
    <dgm:varLst>
      <dgm:chMax val="7"/>
      <dgm:chPref val="5"/>
    </dgm:varLst>
    <dgm:alg type="composite">
      <dgm:param type="ar" val="1.1"/>
    </dgm:alg>
    <dgm:shape xmlns:r="http://schemas.openxmlformats.org/officeDocument/2006/relationships" r:blip="">
      <dgm:adjLst/>
    </dgm:shape>
    <dgm:choose name="Name1">
      <dgm:if name="Name2" axis="ch" ptType="node" func="cnt" op="equ" val="1">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Lst>
      </dgm:if>
      <dgm:if name="Name3" axis="ch" ptType="node" func="cnt" op="equ" val="2">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
          <dgm:constr type="b" for="ch" forName="txNode2" refType="h"/>
          <dgm:constr type="r" for="ch" forName="txNode2" refType="w"/>
          <dgm:constr type="h" for="ch" forName="txNode2" refType="h" fact="0.16"/>
        </dgm:constrLst>
      </dgm:if>
      <dgm:if name="Name4" axis="ch" ptType="node" func="cnt" op="equ" val="3">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6"/>
          <dgm:constr type="ctrY" for="ch" forName="txNode2" refType="h" fact="0.3992"/>
          <dgm:constr type="r" for="ch" forName="txNode2" refType="w"/>
          <dgm:constr type="h" for="ch" forName="txNode2" refType="h" fact="0.16"/>
          <dgm:constr type="l" for="ch" forName="txNode3" refType="w" fact="0.5"/>
          <dgm:constr type="b" for="ch" forName="txNode3" refType="h"/>
          <dgm:constr type="r" for="ch" forName="txNode3" refType="w"/>
          <dgm:constr type="h" for="ch" forName="txNode3" refType="h" fact="0.16"/>
          <dgm:constr type="ctrX" for="ch" forName="dotNode2" refType="w" fact="0.4782"/>
          <dgm:constr type="ctrY" for="ch" forName="dotNode2" refType="h" fact="0.3992"/>
          <dgm:constr type="h" for="ch" forName="dotNode2" refType="h" fact="0.0218"/>
          <dgm:constr type="w" for="ch" forName="dotNode2" refType="h" refFor="ch" refForName="dotNode2"/>
        </dgm:constrLst>
      </dgm:if>
      <dgm:if name="Name5" axis="ch" ptType="node" func="cnt" op="equ" val="4">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9"/>
          <dgm:constr type="ctrY" for="ch" forName="txNode2" refType="h" fact="0.3153"/>
          <dgm:constr type="r" for="ch" forName="txNode2" refType="w"/>
          <dgm:constr type="h" for="ch" forName="txNode2" refType="h" fact="0.16"/>
          <dgm:constr type="l" for="ch" forName="txNode3" refType="w" fact="0"/>
          <dgm:constr type="ctrY" for="ch" forName="txNode3" refType="h" fact="0.5004"/>
          <dgm:constr type="r" for="ch" forName="txNode3" refType="w" fact="0.5"/>
          <dgm:constr type="h" for="ch" forName="txNode3" refType="h" fact="0.16"/>
          <dgm:constr type="l" for="ch" forName="txNode4" refType="w" fact="0.5"/>
          <dgm:constr type="b" for="ch" forName="txNode4" refType="h"/>
          <dgm:constr type="r" for="ch" forName="txNode4" refType="w"/>
          <dgm:constr type="h" for="ch" forName="txNode4" refType="h" fact="0.16"/>
          <dgm:constr type="ctrX" for="ch" forName="dotNode2" refType="w" fact="0.39"/>
          <dgm:constr type="ctrY" for="ch" forName="dotNode2" refType="h" fact="0.3153"/>
          <dgm:constr type="h" for="ch" forName="dotNode2" refType="h" fact="0.0218"/>
          <dgm:constr type="w" for="ch" forName="dotNode2" refType="h" refFor="ch" refForName="dotNode2"/>
          <dgm:constr type="ctrX" for="ch" forName="dotNode3" refType="w" fact="0.5626"/>
          <dgm:constr type="ctrY" for="ch" forName="dotNode3" refType="h" fact="0.5004"/>
          <dgm:constr type="h" for="ch" forName="dotNode3" refType="h" fact="0.0218"/>
          <dgm:constr type="w" for="ch" forName="dotNode3" refType="h" refFor="ch" refForName="dotNode3"/>
        </dgm:constrLst>
      </dgm:if>
      <dgm:if name="Name6" axis="ch" ptType="node" func="cnt" op="equ" val="5">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6"/>
          <dgm:constr type="ctrY" for="ch" forName="txNode2" refType="h" fact="0.2885"/>
          <dgm:constr type="r" for="ch" forName="txNode2" refType="w"/>
          <dgm:constr type="h" for="ch" forName="txNode2" refType="h" fact="0.16"/>
          <dgm:constr type="l" for="ch" forName="txNode3" refType="w" fact="0"/>
          <dgm:constr type="ctrY" for="ch" forName="txNode3" refType="h" fact="0.4089"/>
          <dgm:constr type="r" for="ch" forName="txNode3" refType="w" fact="0.43"/>
          <dgm:constr type="h" for="ch" forName="txNode3" refType="h" fact="0.16"/>
          <dgm:constr type="l" for="ch" forName="txNode4" refType="w" fact="0.67"/>
          <dgm:constr type="ctrY" for="ch" forName="txNode4" refType="h" fact="0.5497"/>
          <dgm:constr type="r" for="ch" forName="txNode4" refType="w"/>
          <dgm:constr type="h" for="ch" forName="txNode4" refType="h" fact="0.16"/>
          <dgm:constr type="l" for="ch" forName="txNode5" refType="w" fact="0.5"/>
          <dgm:constr type="b" for="ch" forName="txNode5" refType="h"/>
          <dgm:constr type="r" for="ch" forName="txNode5" refType="w"/>
          <dgm:constr type="h" for="ch" forName="txNode5" refType="h" fact="0.16"/>
          <dgm:constr type="ctrX" for="ch" forName="dotNode2" refType="w" fact="0.3565"/>
          <dgm:constr type="ctrY" for="ch" forName="dotNode2" refType="h" fact="0.2885"/>
          <dgm:constr type="h" for="ch" forName="dotNode2" refType="h" fact="0.0218"/>
          <dgm:constr type="w" for="ch" forName="dotNode2" refType="h" refFor="ch" refForName="dotNode2"/>
          <dgm:constr type="ctrX" for="ch" forName="dotNode3" refType="w" fact="0.4922"/>
          <dgm:constr type="ctrY" for="ch" forName="dotNode3" refType="h" fact="0.4089"/>
          <dgm:constr type="h" for="ch" forName="dotNode3" refType="h" fact="0.0218"/>
          <dgm:constr type="w" for="ch" forName="dotNode3" refType="h" refFor="ch" refForName="dotNode3"/>
          <dgm:constr type="ctrX" for="ch" forName="dotNode4" refType="w" fact="0.5939"/>
          <dgm:constr type="ctrY" for="ch" forName="dotNode4" refType="h" fact="0.5497"/>
          <dgm:constr type="h" for="ch" forName="dotNode4" refType="h" fact="0.0218"/>
          <dgm:constr type="w" for="ch" forName="dotNode4" refType="h" refFor="ch" refForName="dotNode4"/>
        </dgm:constrLst>
      </dgm:if>
      <dgm:if name="Name7" axis="ch" ptType="node" func="cnt" op="equ" val="6">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5"/>
          <dgm:constr type="ctrY" for="ch" forName="txNode2" refType="h" fact="0.2693"/>
          <dgm:constr type="r" for="ch" forName="txNode2" refType="w"/>
          <dgm:constr type="h" for="ch" forName="txNode2" refType="h" fact="0.16"/>
          <dgm:constr type="l" for="ch" forName="txNode3" refType="w" fact="0"/>
          <dgm:constr type="ctrY" for="ch" forName="txNode3" refType="h" fact="0.3638"/>
          <dgm:constr type="r" for="ch" forName="txNode3" refType="w" fact="0.37"/>
          <dgm:constr type="h" for="ch" forName="txNode3" refType="h" fact="0.16"/>
          <dgm:constr type="l" for="ch" forName="txNode4" refType="w" fact="0.63"/>
          <dgm:constr type="ctrY" for="ch" forName="txNode4" refType="h" fact="0.4744"/>
          <dgm:constr type="r" for="ch" forName="txNode4" refType="w"/>
          <dgm:constr type="h" for="ch" forName="txNode4" refType="h" fact="0.16"/>
          <dgm:constr type="l" for="ch" forName="txNode5" refType="w" fact="0"/>
          <dgm:constr type="ctrY" for="ch" forName="txNode5" refType="h" fact="0.5961"/>
          <dgm:constr type="r" for="ch" forName="txNode5" refType="w" fact="0.55"/>
          <dgm:constr type="h" for="ch" forName="txNode5" refType="h" fact="0.16"/>
          <dgm:constr type="l" for="ch" forName="txNode6" refType="w" fact="0.5"/>
          <dgm:constr type="b" for="ch" forName="txNode6" refType="h"/>
          <dgm:constr type="r" for="ch" forName="txNode6" refType="w"/>
          <dgm:constr type="h" for="ch" forName="txNode6"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419"/>
          <dgm:constr type="ctrY" for="ch" forName="dotNode3" refType="h" fact="0.3638"/>
          <dgm:constr type="h" for="ch" forName="dotNode3" refType="h" fact="0.0218"/>
          <dgm:constr type="w" for="ch" forName="dotNode3" refType="h" refFor="ch" refForName="dotNode3"/>
          <dgm:constr type="ctrX" for="ch" forName="dotNode4" refType="w" fact="0.5425"/>
          <dgm:constr type="ctrY" for="ch" forName="dotNode4" refType="h" fact="0.4744"/>
          <dgm:constr type="h" for="ch" forName="dotNode4" refType="h" fact="0.0218"/>
          <dgm:constr type="w" for="ch" forName="dotNode4" refType="h" refFor="ch" refForName="dotNode4"/>
          <dgm:constr type="ctrX" for="ch" forName="dotNode5" refType="w" fact="0.6153"/>
          <dgm:constr type="ctrY" for="ch" forName="dotNode5" refType="h" fact="0.5961"/>
          <dgm:constr type="h" for="ch" forName="dotNode5" refType="h" fact="0.0218"/>
          <dgm:constr type="w" for="ch" forName="dotNode5" refType="h" refFor="ch" refForName="dotNode5"/>
        </dgm:constrLst>
      </dgm:if>
      <dgm:else name="Name8">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4"/>
          <dgm:constr type="ctrY" for="ch" forName="txNode2" refType="h" fact="0.2693"/>
          <dgm:constr type="r" for="ch" forName="txNode2" refType="w"/>
          <dgm:constr type="h" for="ch" forName="txNode2" refType="h" fact="0.16"/>
          <dgm:constr type="l" for="ch" forName="txNode3" refType="w" fact="0"/>
          <dgm:constr type="ctrY" for="ch" forName="txNode3" refType="h" fact="0.3424"/>
          <dgm:constr type="r" for="ch" forName="txNode3" refType="w" fact="0.33"/>
          <dgm:constr type="h" for="ch" forName="txNode3" refType="h" fact="0.16"/>
          <dgm:constr type="l" for="ch" forName="txNode4" refType="w" fact="0.61"/>
          <dgm:constr type="ctrY" for="ch" forName="txNode4" refType="h" fact="0.4276"/>
          <dgm:constr type="r" for="ch" forName="txNode4" refType="w"/>
          <dgm:constr type="h" for="ch" forName="txNode4" refType="h" fact="0.16"/>
          <dgm:constr type="l" for="ch" forName="txNode5" refType="w" fact="0"/>
          <dgm:constr type="ctrY" for="ch" forName="txNode5" refType="h" fact="0.5218"/>
          <dgm:constr type="r" for="ch" forName="txNode5" refType="w" fact="0.5"/>
          <dgm:constr type="h" for="ch" forName="txNode5" refType="h" fact="0.16"/>
          <dgm:constr type="l" for="ch" forName="txNode6" refType="w" fact="0.71"/>
          <dgm:constr type="ctrY" for="ch" forName="txNode6" refType="h" fact="0.6179"/>
          <dgm:constr type="r" for="ch" forName="txNode6" refType="w"/>
          <dgm:constr type="h" for="ch" forName="txNode6" refType="h" fact="0.16"/>
          <dgm:constr type="l" for="ch" forName="txNode7" refType="w" fact="0.5"/>
          <dgm:constr type="b" for="ch" forName="txNode7" refType="h"/>
          <dgm:constr type="r" for="ch" forName="txNode7" refType="w"/>
          <dgm:constr type="h" for="ch" forName="txNode7"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25"/>
          <dgm:constr type="ctrY" for="ch" forName="dotNode3" refType="h" fact="0.3424"/>
          <dgm:constr type="h" for="ch" forName="dotNode3" refType="h" fact="0.0218"/>
          <dgm:constr type="w" for="ch" forName="dotNode3" refType="h" refFor="ch" refForName="dotNode3"/>
          <dgm:constr type="ctrX" for="ch" forName="dotNode4" refType="w" fact="0.505"/>
          <dgm:constr type="ctrY" for="ch" forName="dotNode4" refType="h" fact="0.4276"/>
          <dgm:constr type="h" for="ch" forName="dotNode4" refType="h" fact="0.0218"/>
          <dgm:constr type="w" for="ch" forName="dotNode4" refType="h" refFor="ch" refForName="dotNode4"/>
          <dgm:constr type="ctrX" for="ch" forName="dotNode5" refType="w" fact="0.5742"/>
          <dgm:constr type="ctrY" for="ch" forName="dotNode5" refType="h" fact="0.5218"/>
          <dgm:constr type="h" for="ch" forName="dotNode5" refType="h" fact="0.0218"/>
          <dgm:constr type="w" for="ch" forName="dotNode5" refType="h" refFor="ch" refForName="dotNode5"/>
          <dgm:constr type="ctrX" for="ch" forName="dotNode6" refType="w" fact="0.63"/>
          <dgm:constr type="ctrY" for="ch" forName="dotNode6" refType="h" fact="0.6179"/>
          <dgm:constr type="h" for="ch" forName="dotNode6" refType="h" fact="0.0218"/>
          <dgm:constr type="w" for="ch" forName="dotNode6" refType="h" refFor="ch" refForName="dotNode6"/>
        </dgm:constrLst>
      </dgm:else>
    </dgm:choose>
    <dgm:forEach name="Name9" axis="self" ptType="parTrans">
      <dgm:forEach name="Name10" axis="self" ptType="sibTrans" st="2">
        <dgm:forEach name="dotRepeat" axis="self">
          <dgm:layoutNode name="dotRepeatNode" styleLbl="fgShp">
            <dgm:alg type="sp"/>
            <dgm:shape xmlns:r="http://schemas.openxmlformats.org/officeDocument/2006/relationships" type="ellipse" r:blip="">
              <dgm:adjLst/>
            </dgm:shape>
            <dgm:presOf axis="self"/>
          </dgm:layoutNode>
        </dgm:forEach>
      </dgm:forEach>
    </dgm:forEach>
    <dgm:choose name="Name11">
      <dgm:if name="Name12" axis="ch" ptType="node" func="cnt" op="gte" val="1">
        <dgm:layoutNode name="arrowNode" styleLbl="node1">
          <dgm:alg type="sp"/>
          <dgm:shape xmlns:r="http://schemas.openxmlformats.org/officeDocument/2006/relationships" rot="73.2729" type="swooshArrow" r:blip="">
            <dgm:adjLst>
              <dgm:adj idx="1" val="0.1631"/>
              <dgm:adj idx="2" val="0.3137"/>
            </dgm:adjLst>
          </dgm:shape>
          <dgm:presOf/>
        </dgm:layoutNode>
      </dgm:if>
      <dgm:else name="Name13"/>
    </dgm:choose>
    <dgm:forEach name="Name14" axis="ch" ptType="node" cnt="1">
      <dgm:layoutNode name="txNode1" styleLbl="revTx">
        <dgm:varLst>
          <dgm:bulletEnabled val="1"/>
        </dgm:varLst>
        <dgm:alg type="tx">
          <dgm:param type="txAnchorVert" val="b"/>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15" axis="ch" ptType="node" st="2" cnt="1">
      <dgm:layoutNode name="txNode2" styleLbl="revTx">
        <dgm:varLst>
          <dgm:bulletEnabled val="1"/>
        </dgm:varLst>
        <dgm:choose name="Name16">
          <dgm:if name="Name17" axis="self" ptType="node" func="revPos" op="equ" val="1">
            <dgm:alg type="tx">
              <dgm:param type="txAnchorVert" val="t"/>
            </dgm:alg>
          </dgm:if>
          <dgm:if name="Name18" axis="self" ptType="node" func="posOdd" op="equ" val="1">
            <dgm:alg type="tx">
              <dgm:param type="parTxLTRAlign" val="r"/>
              <dgm:param type="parTxRTLAlign" val="r"/>
            </dgm:alg>
          </dgm:if>
          <dgm:else name="Name1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0">
        <dgm:if name="Name21" axis="par ch" ptType="all node" func="cnt" op="neq" val="2">
          <dgm:forEach name="Name22" axis="follow" ptType="sibTrans" cnt="1">
            <dgm:layoutNode name="dotNode2">
              <dgm:alg type="sp"/>
              <dgm:shape xmlns:r="http://schemas.openxmlformats.org/officeDocument/2006/relationships" r:blip="">
                <dgm:adjLst/>
              </dgm:shape>
              <dgm:presOf/>
              <dgm:forEach name="Name23" ref="dotRepeat"/>
            </dgm:layoutNode>
          </dgm:forEach>
        </dgm:if>
        <dgm:else name="Name24"/>
      </dgm:choose>
    </dgm:forEach>
    <dgm:forEach name="Name25" axis="ch" ptType="node" st="3" cnt="1">
      <dgm:layoutNode name="txNode3" styleLbl="revTx">
        <dgm:varLst>
          <dgm:bulletEnabled val="1"/>
        </dgm:varLst>
        <dgm:choose name="Name26">
          <dgm:if name="Name27" axis="self" ptType="node" func="revPos" op="equ" val="1">
            <dgm:alg type="tx">
              <dgm:param type="txAnchorVert" val="t"/>
            </dgm:alg>
          </dgm:if>
          <dgm:if name="Name28" axis="self" ptType="node" func="posOdd" op="equ" val="1">
            <dgm:alg type="tx">
              <dgm:param type="parTxLTRAlign" val="r"/>
              <dgm:param type="parTxRTLAlign" val="r"/>
            </dgm:alg>
          </dgm:if>
          <dgm:else name="Name2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30">
        <dgm:if name="Name31" axis="par ch" ptType="all node" func="cnt" op="neq" val="3">
          <dgm:forEach name="Name32" axis="follow" ptType="sibTrans" cnt="1">
            <dgm:layoutNode name="dotNode3">
              <dgm:alg type="sp"/>
              <dgm:shape xmlns:r="http://schemas.openxmlformats.org/officeDocument/2006/relationships" r:blip="">
                <dgm:adjLst/>
              </dgm:shape>
              <dgm:presOf/>
              <dgm:forEach name="Name33" ref="dotRepeat"/>
            </dgm:layoutNode>
          </dgm:forEach>
        </dgm:if>
        <dgm:else name="Name34"/>
      </dgm:choose>
    </dgm:forEach>
    <dgm:forEach name="Name35" axis="ch" ptType="node" st="4" cnt="1">
      <dgm:layoutNode name="txNode4" styleLbl="revTx">
        <dgm:varLst>
          <dgm:bulletEnabled val="1"/>
        </dgm:varLst>
        <dgm:choose name="Name36">
          <dgm:if name="Name37" axis="self" ptType="node" func="revPos" op="equ" val="1">
            <dgm:alg type="tx">
              <dgm:param type="txAnchorVert" val="t"/>
            </dgm:alg>
          </dgm:if>
          <dgm:if name="Name38" axis="self" ptType="node" func="posOdd" op="equ" val="1">
            <dgm:alg type="tx">
              <dgm:param type="parTxLTRAlign" val="r"/>
              <dgm:param type="parTxRTLAlign" val="r"/>
            </dgm:alg>
          </dgm:if>
          <dgm:else name="Name3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40">
        <dgm:if name="Name41" axis="par ch" ptType="all node" func="cnt" op="neq" val="4">
          <dgm:forEach name="Name42" axis="follow" ptType="sibTrans" cnt="1">
            <dgm:layoutNode name="dotNode4">
              <dgm:alg type="sp"/>
              <dgm:shape xmlns:r="http://schemas.openxmlformats.org/officeDocument/2006/relationships" r:blip="">
                <dgm:adjLst/>
              </dgm:shape>
              <dgm:presOf/>
              <dgm:forEach name="Name43" ref="dotRepeat"/>
            </dgm:layoutNode>
          </dgm:forEach>
        </dgm:if>
        <dgm:else name="Name44"/>
      </dgm:choose>
    </dgm:forEach>
    <dgm:forEach name="Name45" axis="ch" ptType="node" st="5" cnt="1">
      <dgm:layoutNode name="txNode5" styleLbl="revTx">
        <dgm:varLst>
          <dgm:bulletEnabled val="1"/>
        </dgm:varLst>
        <dgm:choose name="Name46">
          <dgm:if name="Name47" axis="self" ptType="node" func="revPos" op="equ" val="1">
            <dgm:alg type="tx">
              <dgm:param type="txAnchorVert" val="t"/>
            </dgm:alg>
          </dgm:if>
          <dgm:if name="Name48" axis="self" ptType="node" func="posOdd" op="equ" val="1">
            <dgm:alg type="tx">
              <dgm:param type="parTxLTRAlign" val="r"/>
              <dgm:param type="parTxRTLAlign" val="r"/>
            </dgm:alg>
          </dgm:if>
          <dgm:else name="Name4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50">
        <dgm:if name="Name51" axis="par ch" ptType="all node" func="cnt" op="neq" val="5">
          <dgm:forEach name="Name52" axis="follow" ptType="sibTrans" cnt="1">
            <dgm:layoutNode name="dotNode5">
              <dgm:alg type="sp"/>
              <dgm:shape xmlns:r="http://schemas.openxmlformats.org/officeDocument/2006/relationships" r:blip="">
                <dgm:adjLst/>
              </dgm:shape>
              <dgm:presOf/>
              <dgm:forEach name="Name53" ref="dotRepeat"/>
            </dgm:layoutNode>
          </dgm:forEach>
        </dgm:if>
        <dgm:else name="Name54"/>
      </dgm:choose>
    </dgm:forEach>
    <dgm:forEach name="Name55" axis="ch" ptType="node" st="6" cnt="1">
      <dgm:layoutNode name="txNode6" styleLbl="revTx">
        <dgm:varLst>
          <dgm:bulletEnabled val="1"/>
        </dgm:varLst>
        <dgm:choose name="Name56">
          <dgm:if name="Name57" axis="self" ptType="node" func="revPos" op="equ" val="1">
            <dgm:alg type="tx">
              <dgm:param type="txAnchorVert" val="t"/>
            </dgm:alg>
          </dgm:if>
          <dgm:if name="Name58" axis="self" ptType="node" func="posOdd" op="equ" val="1">
            <dgm:alg type="tx">
              <dgm:param type="parTxLTRAlign" val="r"/>
              <dgm:param type="parTxRTLAlign" val="r"/>
            </dgm:alg>
          </dgm:if>
          <dgm:else name="Name5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60">
        <dgm:if name="Name61" axis="par ch" ptType="all node" func="cnt" op="neq" val="6">
          <dgm:forEach name="Name62" axis="follow" ptType="sibTrans" cnt="1">
            <dgm:layoutNode name="dotNode6">
              <dgm:alg type="sp"/>
              <dgm:shape xmlns:r="http://schemas.openxmlformats.org/officeDocument/2006/relationships" r:blip="">
                <dgm:adjLst/>
              </dgm:shape>
              <dgm:presOf/>
              <dgm:forEach name="Name63" ref="dotRepeat"/>
            </dgm:layoutNode>
          </dgm:forEach>
        </dgm:if>
        <dgm:else name="Name64"/>
      </dgm:choose>
    </dgm:forEach>
    <dgm:forEach name="Name65" axis="ch" ptType="node" st="7" cnt="1">
      <dgm:layoutNode name="txNode7" styleLbl="revTx">
        <dgm:varLst>
          <dgm:bulletEnabled val="1"/>
        </dgm:varLst>
        <dgm:alg type="tx">
          <dgm:param type="txAnchorVert" val="t"/>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dirty="0"/>
          </a:p>
        </p:txBody>
      </p:sp>
      <p:sp>
        <p:nvSpPr>
          <p:cNvPr id="3" name="Θέση ημερομηνίας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626258-F6C4-431B-8B7C-5BD88CC189FB}" type="datetimeFigureOut">
              <a:rPr lang="el-GR" smtClean="0"/>
              <a:t>13/6/2018</a:t>
            </a:fld>
            <a:endParaRPr lang="el-GR" dirty="0"/>
          </a:p>
        </p:txBody>
      </p:sp>
      <p:sp>
        <p:nvSpPr>
          <p:cNvPr id="4" name="Θέση εικόνας διαφάνειας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dirty="0"/>
          </a:p>
        </p:txBody>
      </p:sp>
      <p:sp>
        <p:nvSpPr>
          <p:cNvPr id="5" name="Θέση σημειώσεων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Θέση υποσέλιδου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dirty="0"/>
          </a:p>
        </p:txBody>
      </p:sp>
      <p:sp>
        <p:nvSpPr>
          <p:cNvPr id="7" name="Θέση αριθμού διαφάνειας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B8FFD00-31E4-46BA-807B-611ADB9C3C38}" type="slidenum">
              <a:rPr lang="el-GR" smtClean="0"/>
              <a:t>‹#›</a:t>
            </a:fld>
            <a:endParaRPr lang="el-GR" dirty="0"/>
          </a:p>
        </p:txBody>
      </p:sp>
    </p:spTree>
    <p:extLst>
      <p:ext uri="{BB962C8B-B14F-4D97-AF65-F5344CB8AC3E}">
        <p14:creationId xmlns:p14="http://schemas.microsoft.com/office/powerpoint/2010/main" val="23794858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5800" y="2130425"/>
            <a:ext cx="7772400" cy="1470025"/>
          </a:xfrm>
        </p:spPr>
        <p:txBody>
          <a:bodyPr/>
          <a:lstStyle/>
          <a:p>
            <a:r>
              <a:rPr lang="el-GR" smtClean="0"/>
              <a:t>Στυλ κύριου τίτλου</a:t>
            </a:r>
            <a:endParaRPr lang="el-GR"/>
          </a:p>
        </p:txBody>
      </p:sp>
      <p:sp>
        <p:nvSpPr>
          <p:cNvPr id="3" name="Υπότιτλο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l-GR"/>
          </a:p>
        </p:txBody>
      </p:sp>
      <p:sp>
        <p:nvSpPr>
          <p:cNvPr id="4" name="Θέση ημερομηνίας 3"/>
          <p:cNvSpPr>
            <a:spLocks noGrp="1"/>
          </p:cNvSpPr>
          <p:nvPr>
            <p:ph type="dt" sz="half" idx="10"/>
          </p:nvPr>
        </p:nvSpPr>
        <p:spPr/>
        <p:txBody>
          <a:bodyPr/>
          <a:lstStyle/>
          <a:p>
            <a:fld id="{E18BD77B-1634-41A4-9E60-D02A930662F9}" type="datetime1">
              <a:rPr lang="el-GR" smtClean="0"/>
              <a:t>13/6/2018</a:t>
            </a:fld>
            <a:endParaRPr lang="el-GR" dirty="0"/>
          </a:p>
        </p:txBody>
      </p:sp>
      <p:sp>
        <p:nvSpPr>
          <p:cNvPr id="5" name="Θέση υποσέλιδου 4"/>
          <p:cNvSpPr>
            <a:spLocks noGrp="1"/>
          </p:cNvSpPr>
          <p:nvPr>
            <p:ph type="ftr" sz="quarter" idx="11"/>
          </p:nvPr>
        </p:nvSpPr>
        <p:spPr/>
        <p:txBody>
          <a:bodyPr/>
          <a:lstStyle/>
          <a:p>
            <a:r>
              <a:rPr lang="el-GR" dirty="0" smtClean="0"/>
              <a:t>Βαρύτητα</a:t>
            </a:r>
            <a:endParaRPr lang="el-GR" dirty="0"/>
          </a:p>
        </p:txBody>
      </p:sp>
      <p:sp>
        <p:nvSpPr>
          <p:cNvPr id="6" name="Θέση αριθμού διαφάνειας 5"/>
          <p:cNvSpPr>
            <a:spLocks noGrp="1"/>
          </p:cNvSpPr>
          <p:nvPr>
            <p:ph type="sldNum" sz="quarter" idx="12"/>
          </p:nvPr>
        </p:nvSpPr>
        <p:spPr/>
        <p:txBody>
          <a:bodyPr/>
          <a:lstStyle/>
          <a:p>
            <a:fld id="{8C712E03-5FE6-4494-A6DE-1DCB2AF1CDB3}" type="slidenum">
              <a:rPr lang="el-GR" smtClean="0"/>
              <a:t>‹#›</a:t>
            </a:fld>
            <a:endParaRPr lang="el-GR" dirty="0"/>
          </a:p>
        </p:txBody>
      </p:sp>
    </p:spTree>
    <p:extLst>
      <p:ext uri="{BB962C8B-B14F-4D97-AF65-F5344CB8AC3E}">
        <p14:creationId xmlns:p14="http://schemas.microsoft.com/office/powerpoint/2010/main" val="39163668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6BF7EC71-2603-4671-BE87-3157E191616C}" type="datetime1">
              <a:rPr lang="el-GR" smtClean="0"/>
              <a:t>13/6/2018</a:t>
            </a:fld>
            <a:endParaRPr lang="el-GR" dirty="0"/>
          </a:p>
        </p:txBody>
      </p:sp>
      <p:sp>
        <p:nvSpPr>
          <p:cNvPr id="5" name="Θέση υποσέλιδου 4"/>
          <p:cNvSpPr>
            <a:spLocks noGrp="1"/>
          </p:cNvSpPr>
          <p:nvPr>
            <p:ph type="ftr" sz="quarter" idx="11"/>
          </p:nvPr>
        </p:nvSpPr>
        <p:spPr/>
        <p:txBody>
          <a:bodyPr/>
          <a:lstStyle/>
          <a:p>
            <a:r>
              <a:rPr lang="el-GR" dirty="0" smtClean="0"/>
              <a:t>Βαρύτητα</a:t>
            </a:r>
            <a:endParaRPr lang="el-GR" dirty="0"/>
          </a:p>
        </p:txBody>
      </p:sp>
      <p:sp>
        <p:nvSpPr>
          <p:cNvPr id="6" name="Θέση αριθμού διαφάνειας 5"/>
          <p:cNvSpPr>
            <a:spLocks noGrp="1"/>
          </p:cNvSpPr>
          <p:nvPr>
            <p:ph type="sldNum" sz="quarter" idx="12"/>
          </p:nvPr>
        </p:nvSpPr>
        <p:spPr/>
        <p:txBody>
          <a:bodyPr/>
          <a:lstStyle/>
          <a:p>
            <a:fld id="{8C712E03-5FE6-4494-A6DE-1DCB2AF1CDB3}" type="slidenum">
              <a:rPr lang="el-GR" smtClean="0"/>
              <a:t>‹#›</a:t>
            </a:fld>
            <a:endParaRPr lang="el-GR" dirty="0"/>
          </a:p>
        </p:txBody>
      </p:sp>
    </p:spTree>
    <p:extLst>
      <p:ext uri="{BB962C8B-B14F-4D97-AF65-F5344CB8AC3E}">
        <p14:creationId xmlns:p14="http://schemas.microsoft.com/office/powerpoint/2010/main" val="30740532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38"/>
            <a:ext cx="2057400" cy="5851525"/>
          </a:xfrm>
        </p:spPr>
        <p:txBody>
          <a:bodyPr vert="eaVert"/>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a:xfrm>
            <a:off x="457200" y="274638"/>
            <a:ext cx="6019800" cy="5851525"/>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6A88A8F0-FFC4-4FEA-A78F-2DA92709BC59}" type="datetime1">
              <a:rPr lang="el-GR" smtClean="0"/>
              <a:t>13/6/2018</a:t>
            </a:fld>
            <a:endParaRPr lang="el-GR" dirty="0"/>
          </a:p>
        </p:txBody>
      </p:sp>
      <p:sp>
        <p:nvSpPr>
          <p:cNvPr id="5" name="Θέση υποσέλιδου 4"/>
          <p:cNvSpPr>
            <a:spLocks noGrp="1"/>
          </p:cNvSpPr>
          <p:nvPr>
            <p:ph type="ftr" sz="quarter" idx="11"/>
          </p:nvPr>
        </p:nvSpPr>
        <p:spPr/>
        <p:txBody>
          <a:bodyPr/>
          <a:lstStyle/>
          <a:p>
            <a:r>
              <a:rPr lang="el-GR" dirty="0" smtClean="0"/>
              <a:t>Βαρύτητα</a:t>
            </a:r>
            <a:endParaRPr lang="el-GR" dirty="0"/>
          </a:p>
        </p:txBody>
      </p:sp>
      <p:sp>
        <p:nvSpPr>
          <p:cNvPr id="6" name="Θέση αριθμού διαφάνειας 5"/>
          <p:cNvSpPr>
            <a:spLocks noGrp="1"/>
          </p:cNvSpPr>
          <p:nvPr>
            <p:ph type="sldNum" sz="quarter" idx="12"/>
          </p:nvPr>
        </p:nvSpPr>
        <p:spPr/>
        <p:txBody>
          <a:bodyPr/>
          <a:lstStyle/>
          <a:p>
            <a:fld id="{8C712E03-5FE6-4494-A6DE-1DCB2AF1CDB3}" type="slidenum">
              <a:rPr lang="el-GR" smtClean="0"/>
              <a:t>‹#›</a:t>
            </a:fld>
            <a:endParaRPr lang="el-GR" dirty="0"/>
          </a:p>
        </p:txBody>
      </p:sp>
    </p:spTree>
    <p:extLst>
      <p:ext uri="{BB962C8B-B14F-4D97-AF65-F5344CB8AC3E}">
        <p14:creationId xmlns:p14="http://schemas.microsoft.com/office/powerpoint/2010/main" val="35362476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FFF071EA-2772-44C4-8FA2-9A81C4A49976}" type="datetime1">
              <a:rPr lang="el-GR" smtClean="0"/>
              <a:t>13/6/2018</a:t>
            </a:fld>
            <a:endParaRPr lang="el-GR" dirty="0"/>
          </a:p>
        </p:txBody>
      </p:sp>
      <p:sp>
        <p:nvSpPr>
          <p:cNvPr id="5" name="Θέση υποσέλιδου 4"/>
          <p:cNvSpPr>
            <a:spLocks noGrp="1"/>
          </p:cNvSpPr>
          <p:nvPr>
            <p:ph type="ftr" sz="quarter" idx="11"/>
          </p:nvPr>
        </p:nvSpPr>
        <p:spPr/>
        <p:txBody>
          <a:bodyPr/>
          <a:lstStyle/>
          <a:p>
            <a:r>
              <a:rPr lang="el-GR" dirty="0" smtClean="0"/>
              <a:t>Βαρύτητα</a:t>
            </a:r>
            <a:endParaRPr lang="el-GR" dirty="0"/>
          </a:p>
        </p:txBody>
      </p:sp>
      <p:sp>
        <p:nvSpPr>
          <p:cNvPr id="6" name="Θέση αριθμού διαφάνειας 5"/>
          <p:cNvSpPr>
            <a:spLocks noGrp="1"/>
          </p:cNvSpPr>
          <p:nvPr>
            <p:ph type="sldNum" sz="quarter" idx="12"/>
          </p:nvPr>
        </p:nvSpPr>
        <p:spPr/>
        <p:txBody>
          <a:bodyPr/>
          <a:lstStyle/>
          <a:p>
            <a:fld id="{8C712E03-5FE6-4494-A6DE-1DCB2AF1CDB3}" type="slidenum">
              <a:rPr lang="el-GR" smtClean="0"/>
              <a:t>‹#›</a:t>
            </a:fld>
            <a:endParaRPr lang="el-GR" dirty="0"/>
          </a:p>
        </p:txBody>
      </p:sp>
    </p:spTree>
    <p:extLst>
      <p:ext uri="{BB962C8B-B14F-4D97-AF65-F5344CB8AC3E}">
        <p14:creationId xmlns:p14="http://schemas.microsoft.com/office/powerpoint/2010/main" val="3813541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722313" y="4406900"/>
            <a:ext cx="7772400" cy="1362075"/>
          </a:xfrm>
        </p:spPr>
        <p:txBody>
          <a:bodyPr anchor="t"/>
          <a:lstStyle>
            <a:lvl1pPr algn="l">
              <a:defRPr sz="4000" b="1" cap="all"/>
            </a:lvl1pPr>
          </a:lstStyle>
          <a:p>
            <a:r>
              <a:rPr lang="el-GR" smtClean="0"/>
              <a:t>Στυλ κύριου τίτλου</a:t>
            </a:r>
            <a:endParaRPr lang="el-GR"/>
          </a:p>
        </p:txBody>
      </p:sp>
      <p:sp>
        <p:nvSpPr>
          <p:cNvPr id="3" name="Θέση κειμένου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Θέση ημερομηνίας 3"/>
          <p:cNvSpPr>
            <a:spLocks noGrp="1"/>
          </p:cNvSpPr>
          <p:nvPr>
            <p:ph type="dt" sz="half" idx="10"/>
          </p:nvPr>
        </p:nvSpPr>
        <p:spPr/>
        <p:txBody>
          <a:bodyPr/>
          <a:lstStyle/>
          <a:p>
            <a:fld id="{43095A8E-4D06-4DBD-B917-4C49A61BBCE9}" type="datetime1">
              <a:rPr lang="el-GR" smtClean="0"/>
              <a:t>13/6/2018</a:t>
            </a:fld>
            <a:endParaRPr lang="el-GR" dirty="0"/>
          </a:p>
        </p:txBody>
      </p:sp>
      <p:sp>
        <p:nvSpPr>
          <p:cNvPr id="5" name="Θέση υποσέλιδου 4"/>
          <p:cNvSpPr>
            <a:spLocks noGrp="1"/>
          </p:cNvSpPr>
          <p:nvPr>
            <p:ph type="ftr" sz="quarter" idx="11"/>
          </p:nvPr>
        </p:nvSpPr>
        <p:spPr/>
        <p:txBody>
          <a:bodyPr/>
          <a:lstStyle/>
          <a:p>
            <a:r>
              <a:rPr lang="el-GR" dirty="0" smtClean="0"/>
              <a:t>Βαρύτητα</a:t>
            </a:r>
            <a:endParaRPr lang="el-GR" dirty="0"/>
          </a:p>
        </p:txBody>
      </p:sp>
      <p:sp>
        <p:nvSpPr>
          <p:cNvPr id="6" name="Θέση αριθμού διαφάνειας 5"/>
          <p:cNvSpPr>
            <a:spLocks noGrp="1"/>
          </p:cNvSpPr>
          <p:nvPr>
            <p:ph type="sldNum" sz="quarter" idx="12"/>
          </p:nvPr>
        </p:nvSpPr>
        <p:spPr/>
        <p:txBody>
          <a:bodyPr/>
          <a:lstStyle/>
          <a:p>
            <a:fld id="{8C712E03-5FE6-4494-A6DE-1DCB2AF1CDB3}" type="slidenum">
              <a:rPr lang="el-GR" smtClean="0"/>
              <a:t>‹#›</a:t>
            </a:fld>
            <a:endParaRPr lang="el-GR" dirty="0"/>
          </a:p>
        </p:txBody>
      </p:sp>
    </p:spTree>
    <p:extLst>
      <p:ext uri="{BB962C8B-B14F-4D97-AF65-F5344CB8AC3E}">
        <p14:creationId xmlns:p14="http://schemas.microsoft.com/office/powerpoint/2010/main" val="3336403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περιεχομένου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ημερομηνίας 4"/>
          <p:cNvSpPr>
            <a:spLocks noGrp="1"/>
          </p:cNvSpPr>
          <p:nvPr>
            <p:ph type="dt" sz="half" idx="10"/>
          </p:nvPr>
        </p:nvSpPr>
        <p:spPr/>
        <p:txBody>
          <a:bodyPr/>
          <a:lstStyle/>
          <a:p>
            <a:fld id="{08BCFA28-518E-486B-A80D-41C0FBDACEAE}" type="datetime1">
              <a:rPr lang="el-GR" smtClean="0"/>
              <a:t>13/6/2018</a:t>
            </a:fld>
            <a:endParaRPr lang="el-GR" dirty="0"/>
          </a:p>
        </p:txBody>
      </p:sp>
      <p:sp>
        <p:nvSpPr>
          <p:cNvPr id="6" name="Θέση υποσέλιδου 5"/>
          <p:cNvSpPr>
            <a:spLocks noGrp="1"/>
          </p:cNvSpPr>
          <p:nvPr>
            <p:ph type="ftr" sz="quarter" idx="11"/>
          </p:nvPr>
        </p:nvSpPr>
        <p:spPr/>
        <p:txBody>
          <a:bodyPr/>
          <a:lstStyle/>
          <a:p>
            <a:r>
              <a:rPr lang="el-GR" dirty="0" smtClean="0"/>
              <a:t>Βαρύτητα</a:t>
            </a:r>
            <a:endParaRPr lang="el-GR" dirty="0"/>
          </a:p>
        </p:txBody>
      </p:sp>
      <p:sp>
        <p:nvSpPr>
          <p:cNvPr id="7" name="Θέση αριθμού διαφάνειας 6"/>
          <p:cNvSpPr>
            <a:spLocks noGrp="1"/>
          </p:cNvSpPr>
          <p:nvPr>
            <p:ph type="sldNum" sz="quarter" idx="12"/>
          </p:nvPr>
        </p:nvSpPr>
        <p:spPr/>
        <p:txBody>
          <a:bodyPr/>
          <a:lstStyle/>
          <a:p>
            <a:fld id="{8C712E03-5FE6-4494-A6DE-1DCB2AF1CDB3}" type="slidenum">
              <a:rPr lang="el-GR" smtClean="0"/>
              <a:t>‹#›</a:t>
            </a:fld>
            <a:endParaRPr lang="el-GR" dirty="0"/>
          </a:p>
        </p:txBody>
      </p:sp>
    </p:spTree>
    <p:extLst>
      <p:ext uri="{BB962C8B-B14F-4D97-AF65-F5344CB8AC3E}">
        <p14:creationId xmlns:p14="http://schemas.microsoft.com/office/powerpoint/2010/main" val="21231102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a:lvl1pPr>
          </a:lstStyle>
          <a:p>
            <a:r>
              <a:rPr lang="el-GR" smtClean="0"/>
              <a:t>Στυλ κύριου τίτλου</a:t>
            </a:r>
            <a:endParaRPr lang="el-GR"/>
          </a:p>
        </p:txBody>
      </p:sp>
      <p:sp>
        <p:nvSpPr>
          <p:cNvPr id="3" name="Θέση κειμένου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κειμένου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Θέση ημερομηνίας 6"/>
          <p:cNvSpPr>
            <a:spLocks noGrp="1"/>
          </p:cNvSpPr>
          <p:nvPr>
            <p:ph type="dt" sz="half" idx="10"/>
          </p:nvPr>
        </p:nvSpPr>
        <p:spPr/>
        <p:txBody>
          <a:bodyPr/>
          <a:lstStyle/>
          <a:p>
            <a:fld id="{9A20C69E-7482-4AFA-AEE9-1112FE611295}" type="datetime1">
              <a:rPr lang="el-GR" smtClean="0"/>
              <a:t>13/6/2018</a:t>
            </a:fld>
            <a:endParaRPr lang="el-GR" dirty="0"/>
          </a:p>
        </p:txBody>
      </p:sp>
      <p:sp>
        <p:nvSpPr>
          <p:cNvPr id="8" name="Θέση υποσέλιδου 7"/>
          <p:cNvSpPr>
            <a:spLocks noGrp="1"/>
          </p:cNvSpPr>
          <p:nvPr>
            <p:ph type="ftr" sz="quarter" idx="11"/>
          </p:nvPr>
        </p:nvSpPr>
        <p:spPr/>
        <p:txBody>
          <a:bodyPr/>
          <a:lstStyle/>
          <a:p>
            <a:r>
              <a:rPr lang="el-GR" dirty="0" smtClean="0"/>
              <a:t>Βαρύτητα</a:t>
            </a:r>
            <a:endParaRPr lang="el-GR" dirty="0"/>
          </a:p>
        </p:txBody>
      </p:sp>
      <p:sp>
        <p:nvSpPr>
          <p:cNvPr id="9" name="Θέση αριθμού διαφάνειας 8"/>
          <p:cNvSpPr>
            <a:spLocks noGrp="1"/>
          </p:cNvSpPr>
          <p:nvPr>
            <p:ph type="sldNum" sz="quarter" idx="12"/>
          </p:nvPr>
        </p:nvSpPr>
        <p:spPr/>
        <p:txBody>
          <a:bodyPr/>
          <a:lstStyle/>
          <a:p>
            <a:fld id="{8C712E03-5FE6-4494-A6DE-1DCB2AF1CDB3}" type="slidenum">
              <a:rPr lang="el-GR" smtClean="0"/>
              <a:t>‹#›</a:t>
            </a:fld>
            <a:endParaRPr lang="el-GR" dirty="0"/>
          </a:p>
        </p:txBody>
      </p:sp>
    </p:spTree>
    <p:extLst>
      <p:ext uri="{BB962C8B-B14F-4D97-AF65-F5344CB8AC3E}">
        <p14:creationId xmlns:p14="http://schemas.microsoft.com/office/powerpoint/2010/main" val="3398997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ημερομηνίας 2"/>
          <p:cNvSpPr>
            <a:spLocks noGrp="1"/>
          </p:cNvSpPr>
          <p:nvPr>
            <p:ph type="dt" sz="half" idx="10"/>
          </p:nvPr>
        </p:nvSpPr>
        <p:spPr/>
        <p:txBody>
          <a:bodyPr/>
          <a:lstStyle/>
          <a:p>
            <a:fld id="{3B759B3D-7966-42AF-88F2-FE9FE534B368}" type="datetime1">
              <a:rPr lang="el-GR" smtClean="0"/>
              <a:t>13/6/2018</a:t>
            </a:fld>
            <a:endParaRPr lang="el-GR" dirty="0"/>
          </a:p>
        </p:txBody>
      </p:sp>
      <p:sp>
        <p:nvSpPr>
          <p:cNvPr id="4" name="Θέση υποσέλιδου 3"/>
          <p:cNvSpPr>
            <a:spLocks noGrp="1"/>
          </p:cNvSpPr>
          <p:nvPr>
            <p:ph type="ftr" sz="quarter" idx="11"/>
          </p:nvPr>
        </p:nvSpPr>
        <p:spPr/>
        <p:txBody>
          <a:bodyPr/>
          <a:lstStyle/>
          <a:p>
            <a:r>
              <a:rPr lang="el-GR" dirty="0" smtClean="0"/>
              <a:t>Βαρύτητα</a:t>
            </a:r>
            <a:endParaRPr lang="el-GR" dirty="0"/>
          </a:p>
        </p:txBody>
      </p:sp>
      <p:sp>
        <p:nvSpPr>
          <p:cNvPr id="5" name="Θέση αριθμού διαφάνειας 4"/>
          <p:cNvSpPr>
            <a:spLocks noGrp="1"/>
          </p:cNvSpPr>
          <p:nvPr>
            <p:ph type="sldNum" sz="quarter" idx="12"/>
          </p:nvPr>
        </p:nvSpPr>
        <p:spPr/>
        <p:txBody>
          <a:bodyPr/>
          <a:lstStyle/>
          <a:p>
            <a:fld id="{8C712E03-5FE6-4494-A6DE-1DCB2AF1CDB3}" type="slidenum">
              <a:rPr lang="el-GR" smtClean="0"/>
              <a:t>‹#›</a:t>
            </a:fld>
            <a:endParaRPr lang="el-GR" dirty="0"/>
          </a:p>
        </p:txBody>
      </p:sp>
    </p:spTree>
    <p:extLst>
      <p:ext uri="{BB962C8B-B14F-4D97-AF65-F5344CB8AC3E}">
        <p14:creationId xmlns:p14="http://schemas.microsoft.com/office/powerpoint/2010/main" val="35271438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666D2287-ED3E-4D97-9C4A-1F2C4AD9FD02}" type="datetime1">
              <a:rPr lang="el-GR" smtClean="0"/>
              <a:t>13/6/2018</a:t>
            </a:fld>
            <a:endParaRPr lang="el-GR" dirty="0"/>
          </a:p>
        </p:txBody>
      </p:sp>
      <p:sp>
        <p:nvSpPr>
          <p:cNvPr id="3" name="Θέση υποσέλιδου 2"/>
          <p:cNvSpPr>
            <a:spLocks noGrp="1"/>
          </p:cNvSpPr>
          <p:nvPr>
            <p:ph type="ftr" sz="quarter" idx="11"/>
          </p:nvPr>
        </p:nvSpPr>
        <p:spPr/>
        <p:txBody>
          <a:bodyPr/>
          <a:lstStyle/>
          <a:p>
            <a:r>
              <a:rPr lang="el-GR" dirty="0" smtClean="0"/>
              <a:t>Βαρύτητα</a:t>
            </a:r>
            <a:endParaRPr lang="el-GR" dirty="0"/>
          </a:p>
        </p:txBody>
      </p:sp>
      <p:sp>
        <p:nvSpPr>
          <p:cNvPr id="4" name="Θέση αριθμού διαφάνειας 3"/>
          <p:cNvSpPr>
            <a:spLocks noGrp="1"/>
          </p:cNvSpPr>
          <p:nvPr>
            <p:ph type="sldNum" sz="quarter" idx="12"/>
          </p:nvPr>
        </p:nvSpPr>
        <p:spPr/>
        <p:txBody>
          <a:bodyPr/>
          <a:lstStyle/>
          <a:p>
            <a:fld id="{8C712E03-5FE6-4494-A6DE-1DCB2AF1CDB3}" type="slidenum">
              <a:rPr lang="el-GR" smtClean="0"/>
              <a:t>‹#›</a:t>
            </a:fld>
            <a:endParaRPr lang="el-GR" dirty="0"/>
          </a:p>
        </p:txBody>
      </p:sp>
    </p:spTree>
    <p:extLst>
      <p:ext uri="{BB962C8B-B14F-4D97-AF65-F5344CB8AC3E}">
        <p14:creationId xmlns:p14="http://schemas.microsoft.com/office/powerpoint/2010/main" val="34075368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3050"/>
            <a:ext cx="3008313" cy="1162050"/>
          </a:xfrm>
        </p:spPr>
        <p:txBody>
          <a:bodyPr anchor="b"/>
          <a:lstStyle>
            <a:lvl1pPr algn="l">
              <a:defRPr sz="2000" b="1"/>
            </a:lvl1pPr>
          </a:lstStyle>
          <a:p>
            <a:r>
              <a:rPr lang="el-GR" smtClean="0"/>
              <a:t>Στυλ κύριου τίτλου</a:t>
            </a:r>
            <a:endParaRPr lang="el-GR"/>
          </a:p>
        </p:txBody>
      </p:sp>
      <p:sp>
        <p:nvSpPr>
          <p:cNvPr id="3" name="Θέση περιεχομένου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κειμένου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944AF090-2A12-4D07-B462-901AB74AE676}" type="datetime1">
              <a:rPr lang="el-GR" smtClean="0"/>
              <a:t>13/6/2018</a:t>
            </a:fld>
            <a:endParaRPr lang="el-GR" dirty="0"/>
          </a:p>
        </p:txBody>
      </p:sp>
      <p:sp>
        <p:nvSpPr>
          <p:cNvPr id="6" name="Θέση υποσέλιδου 5"/>
          <p:cNvSpPr>
            <a:spLocks noGrp="1"/>
          </p:cNvSpPr>
          <p:nvPr>
            <p:ph type="ftr" sz="quarter" idx="11"/>
          </p:nvPr>
        </p:nvSpPr>
        <p:spPr/>
        <p:txBody>
          <a:bodyPr/>
          <a:lstStyle/>
          <a:p>
            <a:r>
              <a:rPr lang="el-GR" dirty="0" smtClean="0"/>
              <a:t>Βαρύτητα</a:t>
            </a:r>
            <a:endParaRPr lang="el-GR" dirty="0"/>
          </a:p>
        </p:txBody>
      </p:sp>
      <p:sp>
        <p:nvSpPr>
          <p:cNvPr id="7" name="Θέση αριθμού διαφάνειας 6"/>
          <p:cNvSpPr>
            <a:spLocks noGrp="1"/>
          </p:cNvSpPr>
          <p:nvPr>
            <p:ph type="sldNum" sz="quarter" idx="12"/>
          </p:nvPr>
        </p:nvSpPr>
        <p:spPr/>
        <p:txBody>
          <a:bodyPr/>
          <a:lstStyle/>
          <a:p>
            <a:fld id="{8C712E03-5FE6-4494-A6DE-1DCB2AF1CDB3}" type="slidenum">
              <a:rPr lang="el-GR" smtClean="0"/>
              <a:t>‹#›</a:t>
            </a:fld>
            <a:endParaRPr lang="el-GR" dirty="0"/>
          </a:p>
        </p:txBody>
      </p:sp>
    </p:spTree>
    <p:extLst>
      <p:ext uri="{BB962C8B-B14F-4D97-AF65-F5344CB8AC3E}">
        <p14:creationId xmlns:p14="http://schemas.microsoft.com/office/powerpoint/2010/main" val="2350950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792288" y="4800600"/>
            <a:ext cx="5486400" cy="566738"/>
          </a:xfrm>
        </p:spPr>
        <p:txBody>
          <a:bodyPr anchor="b"/>
          <a:lstStyle>
            <a:lvl1pPr algn="l">
              <a:defRPr sz="2000" b="1"/>
            </a:lvl1pPr>
          </a:lstStyle>
          <a:p>
            <a:r>
              <a:rPr lang="el-GR" smtClean="0"/>
              <a:t>Στυλ κύριου τίτλου</a:t>
            </a:r>
            <a:endParaRPr lang="el-GR"/>
          </a:p>
        </p:txBody>
      </p:sp>
      <p:sp>
        <p:nvSpPr>
          <p:cNvPr id="3" name="Θέση εικόνας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dirty="0"/>
          </a:p>
        </p:txBody>
      </p:sp>
      <p:sp>
        <p:nvSpPr>
          <p:cNvPr id="4" name="Θέση κειμένου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96AF507D-AE85-4023-8AF4-A662DC06BE8F}" type="datetime1">
              <a:rPr lang="el-GR" smtClean="0"/>
              <a:t>13/6/2018</a:t>
            </a:fld>
            <a:endParaRPr lang="el-GR" dirty="0"/>
          </a:p>
        </p:txBody>
      </p:sp>
      <p:sp>
        <p:nvSpPr>
          <p:cNvPr id="6" name="Θέση υποσέλιδου 5"/>
          <p:cNvSpPr>
            <a:spLocks noGrp="1"/>
          </p:cNvSpPr>
          <p:nvPr>
            <p:ph type="ftr" sz="quarter" idx="11"/>
          </p:nvPr>
        </p:nvSpPr>
        <p:spPr/>
        <p:txBody>
          <a:bodyPr/>
          <a:lstStyle/>
          <a:p>
            <a:r>
              <a:rPr lang="el-GR" dirty="0" smtClean="0"/>
              <a:t>Βαρύτητα</a:t>
            </a:r>
            <a:endParaRPr lang="el-GR" dirty="0"/>
          </a:p>
        </p:txBody>
      </p:sp>
      <p:sp>
        <p:nvSpPr>
          <p:cNvPr id="7" name="Θέση αριθμού διαφάνειας 6"/>
          <p:cNvSpPr>
            <a:spLocks noGrp="1"/>
          </p:cNvSpPr>
          <p:nvPr>
            <p:ph type="sldNum" sz="quarter" idx="12"/>
          </p:nvPr>
        </p:nvSpPr>
        <p:spPr/>
        <p:txBody>
          <a:bodyPr/>
          <a:lstStyle/>
          <a:p>
            <a:fld id="{8C712E03-5FE6-4494-A6DE-1DCB2AF1CDB3}" type="slidenum">
              <a:rPr lang="el-GR" smtClean="0"/>
              <a:t>‹#›</a:t>
            </a:fld>
            <a:endParaRPr lang="el-GR" dirty="0"/>
          </a:p>
        </p:txBody>
      </p:sp>
    </p:spTree>
    <p:extLst>
      <p:ext uri="{BB962C8B-B14F-4D97-AF65-F5344CB8AC3E}">
        <p14:creationId xmlns:p14="http://schemas.microsoft.com/office/powerpoint/2010/main" val="1271791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Στυλ κύριου τίτλου</a:t>
            </a:r>
            <a:endParaRPr lang="el-GR"/>
          </a:p>
        </p:txBody>
      </p:sp>
      <p:sp>
        <p:nvSpPr>
          <p:cNvPr id="3" name="Θέση κειμένου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085D1D-E648-4BA6-8343-8D62C8CEAC78}" type="datetime1">
              <a:rPr lang="el-GR" smtClean="0"/>
              <a:t>13/6/2018</a:t>
            </a:fld>
            <a:endParaRPr lang="el-GR" dirty="0"/>
          </a:p>
        </p:txBody>
      </p:sp>
      <p:sp>
        <p:nvSpPr>
          <p:cNvPr id="5" name="Θέση υποσέλιδου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dirty="0" smtClean="0"/>
              <a:t>Βαρύτητα</a:t>
            </a:r>
            <a:endParaRPr lang="el-GR" dirty="0"/>
          </a:p>
        </p:txBody>
      </p:sp>
      <p:sp>
        <p:nvSpPr>
          <p:cNvPr id="6" name="Θέση αριθμού διαφάνειας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712E03-5FE6-4494-A6DE-1DCB2AF1CDB3}" type="slidenum">
              <a:rPr lang="el-GR" smtClean="0"/>
              <a:t>‹#›</a:t>
            </a:fld>
            <a:endParaRPr lang="el-GR" dirty="0"/>
          </a:p>
        </p:txBody>
      </p:sp>
    </p:spTree>
    <p:extLst>
      <p:ext uri="{BB962C8B-B14F-4D97-AF65-F5344CB8AC3E}">
        <p14:creationId xmlns:p14="http://schemas.microsoft.com/office/powerpoint/2010/main" val="36030593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diagramLayout" Target="../diagrams/layout1.xml"/><Relationship Id="rId7" Type="http://schemas.openxmlformats.org/officeDocument/2006/relationships/image" Target="../media/image3.jp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openxmlformats.org/officeDocument/2006/relationships/image" Target="../media/image2.png"/><Relationship Id="rId5" Type="http://schemas.openxmlformats.org/officeDocument/2006/relationships/diagramColors" Target="../diagrams/colors1.xml"/><Relationship Id="rId10" Type="http://schemas.openxmlformats.org/officeDocument/2006/relationships/image" Target="../media/image1.jpeg"/><Relationship Id="rId4" Type="http://schemas.openxmlformats.org/officeDocument/2006/relationships/diagramQuickStyle" Target="../diagrams/quickStyle1.xml"/><Relationship Id="rId9"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0" y="2130425"/>
            <a:ext cx="9144000" cy="1470025"/>
          </a:xfrm>
          <a:solidFill>
            <a:schemeClr val="tx1"/>
          </a:solidFill>
        </p:spPr>
        <p:txBody>
          <a:bodyPr/>
          <a:lstStyle/>
          <a:p>
            <a:r>
              <a:rPr lang="el-GR" dirty="0" smtClean="0">
                <a:solidFill>
                  <a:schemeClr val="bg1"/>
                </a:solidFill>
              </a:rPr>
              <a:t>ΒΑΡΥΤΗΤΑ</a:t>
            </a:r>
            <a:endParaRPr lang="el-GR" dirty="0">
              <a:solidFill>
                <a:schemeClr val="bg1"/>
              </a:solidFill>
            </a:endParaRPr>
          </a:p>
        </p:txBody>
      </p:sp>
      <p:sp>
        <p:nvSpPr>
          <p:cNvPr id="3" name="Υπότιτλος 2"/>
          <p:cNvSpPr>
            <a:spLocks noGrp="1"/>
          </p:cNvSpPr>
          <p:nvPr>
            <p:ph type="subTitle" idx="1"/>
          </p:nvPr>
        </p:nvSpPr>
        <p:spPr/>
        <p:txBody>
          <a:bodyPr/>
          <a:lstStyle/>
          <a:p>
            <a:r>
              <a:rPr lang="el-GR" dirty="0" smtClean="0"/>
              <a:t>Ουρανία </a:t>
            </a:r>
            <a:r>
              <a:rPr lang="el-GR" dirty="0" smtClean="0"/>
              <a:t>Λαφτσίδου</a:t>
            </a:r>
            <a:endParaRPr lang="el-GR" dirty="0" smtClean="0"/>
          </a:p>
          <a:p>
            <a:r>
              <a:rPr lang="el-GR" dirty="0" smtClean="0"/>
              <a:t>Α.Ε.Μ. 4231</a:t>
            </a:r>
            <a:endParaRPr lang="el-GR" dirty="0"/>
          </a:p>
        </p:txBody>
      </p:sp>
      <p:pic>
        <p:nvPicPr>
          <p:cNvPr id="4" name="Εικόνα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877272"/>
            <a:ext cx="939047" cy="980728"/>
          </a:xfrm>
          <a:prstGeom prst="rect">
            <a:avLst/>
          </a:prstGeom>
        </p:spPr>
      </p:pic>
      <p:sp>
        <p:nvSpPr>
          <p:cNvPr id="5" name="Θέση υποσέλιδου 4"/>
          <p:cNvSpPr>
            <a:spLocks noGrp="1"/>
          </p:cNvSpPr>
          <p:nvPr>
            <p:ph type="ftr" sz="quarter" idx="11"/>
          </p:nvPr>
        </p:nvSpPr>
        <p:spPr/>
        <p:txBody>
          <a:bodyPr/>
          <a:lstStyle/>
          <a:p>
            <a:r>
              <a:rPr lang="el-GR" dirty="0" smtClean="0"/>
              <a:t>Βαρύτητα</a:t>
            </a:r>
            <a:endParaRPr lang="el-GR" dirty="0"/>
          </a:p>
        </p:txBody>
      </p:sp>
      <p:sp>
        <p:nvSpPr>
          <p:cNvPr id="6" name="Θέση αριθμού διαφάνειας 5"/>
          <p:cNvSpPr>
            <a:spLocks noGrp="1"/>
          </p:cNvSpPr>
          <p:nvPr>
            <p:ph type="sldNum" sz="quarter" idx="12"/>
          </p:nvPr>
        </p:nvSpPr>
        <p:spPr/>
        <p:txBody>
          <a:bodyPr/>
          <a:lstStyle/>
          <a:p>
            <a:fld id="{8C712E03-5FE6-4494-A6DE-1DCB2AF1CDB3}" type="slidenum">
              <a:rPr lang="el-GR" smtClean="0"/>
              <a:t>1</a:t>
            </a:fld>
            <a:endParaRPr lang="el-GR" dirty="0"/>
          </a:p>
        </p:txBody>
      </p:sp>
      <p:pic>
        <p:nvPicPr>
          <p:cNvPr id="7" name="Εικόνα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549" y="0"/>
            <a:ext cx="769125" cy="769125"/>
          </a:xfrm>
          <a:prstGeom prst="rect">
            <a:avLst/>
          </a:prstGeom>
          <a:solidFill>
            <a:schemeClr val="bg1"/>
          </a:solidFill>
        </p:spPr>
      </p:pic>
      <p:sp>
        <p:nvSpPr>
          <p:cNvPr id="8" name="TextBox 7"/>
          <p:cNvSpPr txBox="1"/>
          <p:nvPr/>
        </p:nvSpPr>
        <p:spPr>
          <a:xfrm>
            <a:off x="755576" y="0"/>
            <a:ext cx="4536504" cy="307777"/>
          </a:xfrm>
          <a:prstGeom prst="rect">
            <a:avLst/>
          </a:prstGeom>
          <a:noFill/>
        </p:spPr>
        <p:txBody>
          <a:bodyPr wrap="square" rtlCol="0">
            <a:spAutoFit/>
          </a:bodyPr>
          <a:lstStyle/>
          <a:p>
            <a:r>
              <a:rPr lang="el-GR" sz="1400" i="1" dirty="0" smtClean="0"/>
              <a:t>Παιδαγωγικό Τμήμα Δημοτικής Εκπαίδευσης</a:t>
            </a:r>
            <a:endParaRPr lang="el-GR" sz="1400" i="1" dirty="0"/>
          </a:p>
        </p:txBody>
      </p:sp>
    </p:spTree>
    <p:extLst>
      <p:ext uri="{BB962C8B-B14F-4D97-AF65-F5344CB8AC3E}">
        <p14:creationId xmlns:p14="http://schemas.microsoft.com/office/powerpoint/2010/main" val="194654140"/>
      </p:ext>
    </p:extLst>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0" y="274638"/>
            <a:ext cx="9144000" cy="1143000"/>
          </a:xfrm>
          <a:solidFill>
            <a:schemeClr val="tx1"/>
          </a:solidFill>
        </p:spPr>
        <p:txBody>
          <a:bodyPr/>
          <a:lstStyle/>
          <a:p>
            <a:r>
              <a:rPr lang="el-GR" dirty="0" smtClean="0"/>
              <a:t>Η </a:t>
            </a:r>
            <a:r>
              <a:rPr lang="el-GR" dirty="0" smtClean="0">
                <a:solidFill>
                  <a:schemeClr val="bg1"/>
                </a:solidFill>
              </a:rPr>
              <a:t>ΒΑΡΥΤΗΤΑ</a:t>
            </a:r>
            <a:endParaRPr lang="el-GR" dirty="0">
              <a:solidFill>
                <a:schemeClr val="bg1"/>
              </a:solidFill>
            </a:endParaRPr>
          </a:p>
        </p:txBody>
      </p:sp>
      <p:sp>
        <p:nvSpPr>
          <p:cNvPr id="3" name="Θέση περιεχομένου 2"/>
          <p:cNvSpPr>
            <a:spLocks noGrp="1"/>
          </p:cNvSpPr>
          <p:nvPr>
            <p:ph idx="1"/>
          </p:nvPr>
        </p:nvSpPr>
        <p:spPr/>
        <p:txBody>
          <a:bodyPr>
            <a:normAutofit fontScale="55000" lnSpcReduction="20000"/>
          </a:bodyPr>
          <a:lstStyle/>
          <a:p>
            <a:r>
              <a:rPr lang="el-GR" dirty="0" smtClean="0"/>
              <a:t>Στη φυσική, βαρύτητα ονομάζεται η ιδιότητα των υλικών σωμάτων να έλκουν και να έλκονται αμοιβαία με άλλα υλικά σώματα. Τα </a:t>
            </a:r>
            <a:r>
              <a:rPr lang="el-GR" dirty="0" smtClean="0"/>
              <a:t>ελκόμενα</a:t>
            </a:r>
            <a:r>
              <a:rPr lang="el-GR" dirty="0" smtClean="0"/>
              <a:t>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a:t>
            </a:r>
          </a:p>
          <a:p>
            <a:r>
              <a:rPr lang="el-GR" dirty="0" smtClean="0"/>
              <a:t>Η βαρύτητα στη γη έλκει τα υλικά σώματα και προκαλεί την πτώση τους στην επιφάνειά της όταν αφεθούν ελεύθερα. Επιπροσθέτως, η βαρύτητα είναι η αιτία της ύπαρξης της γης, του ήλιου και των άλλων αστρικών σωμάτων. Χωρίς αυτή δεν θα υπήρχε ζωή, όπως τη γνωρίζουμε σήμερα. Η βαρύτητα είναι επίσης υπεύθυνη για την τροχιά της γης και των υπόλοιπων πλανητών γύρω από τον ήλιο, την τροχιά της σελήνης γύρω από τη γη, τον σχηματισμό παλιρροιών και άλλα φυσικά φαινόμενα που παρατηρούμε.</a:t>
            </a:r>
          </a:p>
          <a:p>
            <a:r>
              <a:rPr lang="el-GR" dirty="0" smtClean="0"/>
              <a:t>Η βαρύτητα είναι μία από τις τέσσερις βασικές αλληλεπιδράσεις στη φύση. Οι άλλες τρεις είναι η ηλεκτρομαγνητική δύναμη, η ασθενής πυρηνική και η ισχυρή πυρηνική. Η βαρύτητα είναι η πιο αδύναμη από τις τέσσερις αλληλεπιδράσεις, αλλά δρα σε μεγάλες αποστάσεις και είναι πάντοτε ελκτική.</a:t>
            </a:r>
          </a:p>
          <a:p>
            <a:endParaRPr lang="el-GR" dirty="0"/>
          </a:p>
        </p:txBody>
      </p:sp>
      <p:pic>
        <p:nvPicPr>
          <p:cNvPr id="4" name="Εικόνα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877272"/>
            <a:ext cx="939047" cy="980728"/>
          </a:xfrm>
          <a:prstGeom prst="rect">
            <a:avLst/>
          </a:prstGeom>
        </p:spPr>
      </p:pic>
      <p:sp>
        <p:nvSpPr>
          <p:cNvPr id="5" name="Θέση υποσέλιδου 4"/>
          <p:cNvSpPr>
            <a:spLocks noGrp="1"/>
          </p:cNvSpPr>
          <p:nvPr>
            <p:ph type="ftr" sz="quarter" idx="11"/>
          </p:nvPr>
        </p:nvSpPr>
        <p:spPr/>
        <p:txBody>
          <a:bodyPr/>
          <a:lstStyle/>
          <a:p>
            <a:r>
              <a:rPr lang="el-GR" dirty="0" smtClean="0"/>
              <a:t>Βαρύτητα</a:t>
            </a:r>
            <a:endParaRPr lang="el-GR" dirty="0"/>
          </a:p>
        </p:txBody>
      </p:sp>
      <p:sp>
        <p:nvSpPr>
          <p:cNvPr id="6" name="Θέση αριθμού διαφάνειας 5"/>
          <p:cNvSpPr>
            <a:spLocks noGrp="1"/>
          </p:cNvSpPr>
          <p:nvPr>
            <p:ph type="sldNum" sz="quarter" idx="12"/>
          </p:nvPr>
        </p:nvSpPr>
        <p:spPr/>
        <p:txBody>
          <a:bodyPr/>
          <a:lstStyle/>
          <a:p>
            <a:fld id="{8C712E03-5FE6-4494-A6DE-1DCB2AF1CDB3}" type="slidenum">
              <a:rPr lang="el-GR" smtClean="0"/>
              <a:t>2</a:t>
            </a:fld>
            <a:endParaRPr lang="el-GR" dirty="0"/>
          </a:p>
        </p:txBody>
      </p:sp>
      <p:pic>
        <p:nvPicPr>
          <p:cNvPr id="7" name="Εικόνα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549" y="0"/>
            <a:ext cx="769125" cy="769125"/>
          </a:xfrm>
          <a:prstGeom prst="rect">
            <a:avLst/>
          </a:prstGeom>
          <a:solidFill>
            <a:schemeClr val="bg1"/>
          </a:solidFill>
        </p:spPr>
      </p:pic>
      <p:sp>
        <p:nvSpPr>
          <p:cNvPr id="9" name="TextBox 8"/>
          <p:cNvSpPr txBox="1"/>
          <p:nvPr/>
        </p:nvSpPr>
        <p:spPr>
          <a:xfrm>
            <a:off x="755576" y="0"/>
            <a:ext cx="4536504" cy="307777"/>
          </a:xfrm>
          <a:prstGeom prst="rect">
            <a:avLst/>
          </a:prstGeom>
          <a:noFill/>
        </p:spPr>
        <p:txBody>
          <a:bodyPr wrap="square" rtlCol="0">
            <a:spAutoFit/>
          </a:bodyPr>
          <a:lstStyle/>
          <a:p>
            <a:r>
              <a:rPr lang="el-GR" sz="1400" i="1" dirty="0" smtClean="0"/>
              <a:t>Παιδαγωγικό Τμήμα Δημοτικής Εκπαίδευσης</a:t>
            </a:r>
            <a:endParaRPr lang="el-GR" sz="1400" i="1" dirty="0"/>
          </a:p>
        </p:txBody>
      </p:sp>
    </p:spTree>
    <p:extLst>
      <p:ext uri="{BB962C8B-B14F-4D97-AF65-F5344CB8AC3E}">
        <p14:creationId xmlns:p14="http://schemas.microsoft.com/office/powerpoint/2010/main" val="3928727405"/>
      </p:ext>
    </p:extLst>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0" y="274638"/>
            <a:ext cx="9144000" cy="1143000"/>
          </a:xfrm>
          <a:solidFill>
            <a:schemeClr val="tx1"/>
          </a:solidFill>
        </p:spPr>
        <p:txBody>
          <a:bodyPr/>
          <a:lstStyle/>
          <a:p>
            <a:r>
              <a:rPr lang="el-GR" dirty="0" smtClean="0">
                <a:solidFill>
                  <a:schemeClr val="bg1"/>
                </a:solidFill>
              </a:rPr>
              <a:t>Ποιος ανακάλυψε την βαρύτητα;</a:t>
            </a:r>
            <a:endParaRPr lang="el-GR" dirty="0">
              <a:solidFill>
                <a:schemeClr val="bg1"/>
              </a:solidFill>
            </a:endParaRPr>
          </a:p>
        </p:txBody>
      </p:sp>
      <p:sp>
        <p:nvSpPr>
          <p:cNvPr id="3" name="Θέση περιεχομένου 2"/>
          <p:cNvSpPr>
            <a:spLocks noGrp="1"/>
          </p:cNvSpPr>
          <p:nvPr>
            <p:ph idx="1"/>
          </p:nvPr>
        </p:nvSpPr>
        <p:spPr/>
        <p:txBody>
          <a:bodyPr>
            <a:normAutofit fontScale="47500" lnSpcReduction="20000"/>
          </a:bodyPr>
          <a:lstStyle/>
          <a:p>
            <a:r>
              <a:rPr lang="el-GR" dirty="0" smtClean="0"/>
              <a:t>Υπήρξαν πολλές θεωρίες για την βαρύτητα από την εποχή του Έλληνα φιλόσοφου Αριστοτέλη τον 4ο αιώνα </a:t>
            </a:r>
            <a:r>
              <a:rPr lang="el-GR" dirty="0" smtClean="0"/>
              <a:t>π.Χ.</a:t>
            </a:r>
            <a:r>
              <a:rPr lang="el-GR" dirty="0" smtClean="0"/>
              <a:t>. Πίστευε πως δεν υπήρχε δράση χωρίς αιτία και επομένως δεν υπήρχε κίνηση χωρίς κάποια δύναμη. Συμπέρανε ότι όλα τα αντικείμενα προσπαθούσαν να κινηθούν προς την κατάλληλη θέση τους στις κρυστάλλινες ουράνιες σφαίρες και ότι τα σώματα έπεφταν προς το κέντρο της γης ανάλογα με το βάρος τους. Το 628, ο Ινδός αστρονόμος </a:t>
            </a:r>
            <a:r>
              <a:rPr lang="el-GR" dirty="0" smtClean="0"/>
              <a:t>Βραχμαγκούπτα</a:t>
            </a:r>
            <a:r>
              <a:rPr lang="el-GR" dirty="0" smtClean="0"/>
              <a:t> (</a:t>
            </a:r>
            <a:r>
              <a:rPr lang="el-GR" dirty="0" smtClean="0"/>
              <a:t>Brahmagupta</a:t>
            </a:r>
            <a:r>
              <a:rPr lang="el-GR" dirty="0" smtClean="0"/>
              <a:t>) ήταν ο πρώτος που διαπίστωσε πως η βαρύτητα ήταν μια ελκτική δύναμη. Εξηγούσε πως "τα σώματα πέφτουν προς τη γη καθώς είναι στη φύση της γης να έλκει σώματα, όπως είναι στη φύση του νερού το να ρέει". Ο Σανσκριτικός όρος που χρησιμοποιούσε για τη βαρύτητα, '</a:t>
            </a:r>
            <a:r>
              <a:rPr lang="el-GR" dirty="0" smtClean="0"/>
              <a:t>gurutvā</a:t>
            </a:r>
            <a:r>
              <a:rPr lang="el-GR" dirty="0" smtClean="0"/>
              <a:t>-</a:t>
            </a:r>
            <a:r>
              <a:rPr lang="el-GR" dirty="0" smtClean="0"/>
              <a:t>karṣaṇam</a:t>
            </a:r>
            <a:r>
              <a:rPr lang="el-GR" dirty="0" smtClean="0"/>
              <a:t>', σήμαινε 'η έλξη του βάρους'. Ο </a:t>
            </a:r>
            <a:r>
              <a:rPr lang="el-GR" dirty="0" smtClean="0"/>
              <a:t>Βραχμαγκούπτα</a:t>
            </a:r>
            <a:r>
              <a:rPr lang="el-GR" dirty="0" smtClean="0"/>
              <a:t> επίσης υιοθέτησε το ηλιοκεντρικό σύστημα για την βαρύτητα, το οποίο είχε νωρίτερα αναπτύξει ο </a:t>
            </a:r>
            <a:r>
              <a:rPr lang="el-GR" dirty="0" smtClean="0"/>
              <a:t>Αριαμπιάτα</a:t>
            </a:r>
            <a:r>
              <a:rPr lang="el-GR" dirty="0" smtClean="0"/>
              <a:t> (</a:t>
            </a:r>
            <a:r>
              <a:rPr lang="el-GR" dirty="0" smtClean="0"/>
              <a:t>Aryabhata</a:t>
            </a:r>
            <a:r>
              <a:rPr lang="el-GR" dirty="0" smtClean="0"/>
              <a:t>) το 499.</a:t>
            </a:r>
          </a:p>
          <a:p>
            <a:endParaRPr lang="el-GR" dirty="0" smtClean="0"/>
          </a:p>
          <a:p>
            <a:r>
              <a:rPr lang="el-GR" dirty="0" smtClean="0"/>
              <a:t>Εργαζόμενος πάνω σε αυτές τις ιδέες, το 1687 ο Άγγλος μαθηματικός Σερ Ισαάκ Νεύτων (</a:t>
            </a:r>
            <a:r>
              <a:rPr lang="el-GR" dirty="0" smtClean="0"/>
              <a:t>Sir</a:t>
            </a:r>
            <a:r>
              <a:rPr lang="el-GR" dirty="0" smtClean="0"/>
              <a:t> </a:t>
            </a:r>
            <a:r>
              <a:rPr lang="el-GR" dirty="0" smtClean="0"/>
              <a:t>Isaac</a:t>
            </a:r>
            <a:r>
              <a:rPr lang="el-GR" dirty="0" smtClean="0"/>
              <a:t> </a:t>
            </a:r>
            <a:r>
              <a:rPr lang="el-GR" dirty="0" smtClean="0"/>
              <a:t>Newton</a:t>
            </a:r>
            <a:r>
              <a:rPr lang="el-GR" dirty="0" smtClean="0"/>
              <a:t>) δημοσίευσε το διάσημο έργο του "</a:t>
            </a:r>
            <a:r>
              <a:rPr lang="el-GR" dirty="0" smtClean="0"/>
              <a:t>Principia</a:t>
            </a:r>
            <a:r>
              <a:rPr lang="el-GR" dirty="0" smtClean="0"/>
              <a:t>", στο οποίο και διατυπώθηκε το πρώτο αξίωμα για την βαρύτητα, το οποίο είχε παγκόσμια ισχύ γραμμένο στη λατινική γλώσσα. Όπως το έθεσε ο ίδιος, "Συμπέρανα ότι οι δυνάμεις που συγκρατούν τους πλανήτες στην τροχιά τους πρέπει να είναι αντιστρόφως (ανάλογες) ως προς τα τετράγωνα των αποστάσεων από τα κέντρα γύρω από τα οποία περιφέρονται· και εξ αυτού συνέκρινα τη δύναμη που απαιτείται για να συγκρατεί τη Σελήνη στην τροχιά της με την ισχύ της βαρύτητας στην επιφάνεια της Γης, και τις βρήκαν να συμφωνούν με ικανοποιητική προσέγγιση". Οι περισσότεροι σύγχρονοι μη-σχετικιστικοί υπολογισμοί για τη βαρύτητα βασίζονται στο έργο του Νεύτωνα.</a:t>
            </a:r>
          </a:p>
          <a:p>
            <a:endParaRPr lang="el-GR" dirty="0"/>
          </a:p>
        </p:txBody>
      </p:sp>
      <p:pic>
        <p:nvPicPr>
          <p:cNvPr id="4" name="Εικόνα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877272"/>
            <a:ext cx="939047" cy="980728"/>
          </a:xfrm>
          <a:prstGeom prst="rect">
            <a:avLst/>
          </a:prstGeom>
        </p:spPr>
      </p:pic>
      <p:sp>
        <p:nvSpPr>
          <p:cNvPr id="5" name="Θέση υποσέλιδου 4"/>
          <p:cNvSpPr>
            <a:spLocks noGrp="1"/>
          </p:cNvSpPr>
          <p:nvPr>
            <p:ph type="ftr" sz="quarter" idx="11"/>
          </p:nvPr>
        </p:nvSpPr>
        <p:spPr/>
        <p:txBody>
          <a:bodyPr/>
          <a:lstStyle/>
          <a:p>
            <a:r>
              <a:rPr lang="el-GR" dirty="0" smtClean="0"/>
              <a:t>Βαρύτητα</a:t>
            </a:r>
            <a:endParaRPr lang="el-GR" dirty="0"/>
          </a:p>
        </p:txBody>
      </p:sp>
      <p:sp>
        <p:nvSpPr>
          <p:cNvPr id="6" name="Θέση αριθμού διαφάνειας 5"/>
          <p:cNvSpPr>
            <a:spLocks noGrp="1"/>
          </p:cNvSpPr>
          <p:nvPr>
            <p:ph type="sldNum" sz="quarter" idx="12"/>
          </p:nvPr>
        </p:nvSpPr>
        <p:spPr/>
        <p:txBody>
          <a:bodyPr/>
          <a:lstStyle/>
          <a:p>
            <a:fld id="{8C712E03-5FE6-4494-A6DE-1DCB2AF1CDB3}" type="slidenum">
              <a:rPr lang="el-GR" smtClean="0"/>
              <a:t>3</a:t>
            </a:fld>
            <a:endParaRPr lang="el-GR" dirty="0"/>
          </a:p>
        </p:txBody>
      </p:sp>
      <p:pic>
        <p:nvPicPr>
          <p:cNvPr id="7" name="Εικόνα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549" y="0"/>
            <a:ext cx="769125" cy="769125"/>
          </a:xfrm>
          <a:prstGeom prst="rect">
            <a:avLst/>
          </a:prstGeom>
          <a:solidFill>
            <a:schemeClr val="bg1"/>
          </a:solidFill>
        </p:spPr>
      </p:pic>
      <p:sp>
        <p:nvSpPr>
          <p:cNvPr id="9" name="TextBox 8"/>
          <p:cNvSpPr txBox="1"/>
          <p:nvPr/>
        </p:nvSpPr>
        <p:spPr>
          <a:xfrm>
            <a:off x="755576" y="0"/>
            <a:ext cx="4536504" cy="307777"/>
          </a:xfrm>
          <a:prstGeom prst="rect">
            <a:avLst/>
          </a:prstGeom>
          <a:noFill/>
        </p:spPr>
        <p:txBody>
          <a:bodyPr wrap="square" rtlCol="0">
            <a:spAutoFit/>
          </a:bodyPr>
          <a:lstStyle/>
          <a:p>
            <a:r>
              <a:rPr lang="el-GR" sz="1400" i="1" dirty="0" smtClean="0"/>
              <a:t>Παιδαγωγικό Τμήμα Δημοτικής Εκπαίδευσης</a:t>
            </a:r>
            <a:endParaRPr lang="el-GR" sz="1400" i="1" dirty="0"/>
          </a:p>
        </p:txBody>
      </p:sp>
    </p:spTree>
    <p:extLst>
      <p:ext uri="{BB962C8B-B14F-4D97-AF65-F5344CB8AC3E}">
        <p14:creationId xmlns:p14="http://schemas.microsoft.com/office/powerpoint/2010/main" val="690498285"/>
      </p:ext>
    </p:extLst>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9425" y="274638"/>
            <a:ext cx="9163425" cy="1143000"/>
          </a:xfrm>
          <a:solidFill>
            <a:schemeClr val="tx1"/>
          </a:solidFill>
        </p:spPr>
        <p:txBody>
          <a:bodyPr/>
          <a:lstStyle/>
          <a:p>
            <a:r>
              <a:rPr lang="el-GR" dirty="0" smtClean="0">
                <a:solidFill>
                  <a:schemeClr val="bg1"/>
                </a:solidFill>
              </a:rPr>
              <a:t>Πως μας επηρεάζει η βαρύτητα;</a:t>
            </a:r>
            <a:endParaRPr lang="el-GR" dirty="0">
              <a:solidFill>
                <a:schemeClr val="bg1"/>
              </a:solidFill>
            </a:endParaRPr>
          </a:p>
        </p:txBody>
      </p:sp>
      <p:graphicFrame>
        <p:nvGraphicFramePr>
          <p:cNvPr id="4" name="Θέση περιεχομένου 3"/>
          <p:cNvGraphicFramePr>
            <a:graphicFrameLocks noGrp="1"/>
          </p:cNvGraphicFramePr>
          <p:nvPr>
            <p:ph idx="1"/>
            <p:extLst>
              <p:ext uri="{D42A27DB-BD31-4B8C-83A1-F6EECF244321}">
                <p14:modId xmlns:p14="http://schemas.microsoft.com/office/powerpoint/2010/main" val="536556340"/>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Εικόνα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9307" y="1556792"/>
            <a:ext cx="2775242" cy="4203848"/>
          </a:xfrm>
          <a:prstGeom prst="rect">
            <a:avLst/>
          </a:prstGeom>
        </p:spPr>
      </p:pic>
      <p:pic>
        <p:nvPicPr>
          <p:cNvPr id="6" name="Εικόνα 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763688" y="2204864"/>
            <a:ext cx="484999" cy="576064"/>
          </a:xfrm>
          <a:prstGeom prst="rect">
            <a:avLst/>
          </a:prstGeom>
        </p:spPr>
      </p:pic>
      <p:pic>
        <p:nvPicPr>
          <p:cNvPr id="7" name="Εικόνα 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804247" y="5157192"/>
            <a:ext cx="802429" cy="953096"/>
          </a:xfrm>
          <a:prstGeom prst="rect">
            <a:avLst/>
          </a:prstGeom>
        </p:spPr>
      </p:pic>
      <p:pic>
        <p:nvPicPr>
          <p:cNvPr id="8" name="Εικόνα 7"/>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0" y="5877272"/>
            <a:ext cx="939047" cy="980728"/>
          </a:xfrm>
          <a:prstGeom prst="rect">
            <a:avLst/>
          </a:prstGeom>
        </p:spPr>
      </p:pic>
      <p:sp>
        <p:nvSpPr>
          <p:cNvPr id="9" name="Θέση υποσέλιδου 8"/>
          <p:cNvSpPr>
            <a:spLocks noGrp="1"/>
          </p:cNvSpPr>
          <p:nvPr>
            <p:ph type="ftr" sz="quarter" idx="11"/>
          </p:nvPr>
        </p:nvSpPr>
        <p:spPr/>
        <p:txBody>
          <a:bodyPr/>
          <a:lstStyle/>
          <a:p>
            <a:r>
              <a:rPr lang="el-GR" dirty="0" smtClean="0"/>
              <a:t>Βαρύτητα</a:t>
            </a:r>
            <a:endParaRPr lang="el-GR" dirty="0"/>
          </a:p>
        </p:txBody>
      </p:sp>
      <p:sp>
        <p:nvSpPr>
          <p:cNvPr id="10" name="Θέση αριθμού διαφάνειας 9"/>
          <p:cNvSpPr>
            <a:spLocks noGrp="1"/>
          </p:cNvSpPr>
          <p:nvPr>
            <p:ph type="sldNum" sz="quarter" idx="12"/>
          </p:nvPr>
        </p:nvSpPr>
        <p:spPr/>
        <p:txBody>
          <a:bodyPr/>
          <a:lstStyle/>
          <a:p>
            <a:fld id="{8C712E03-5FE6-4494-A6DE-1DCB2AF1CDB3}" type="slidenum">
              <a:rPr lang="el-GR" smtClean="0"/>
              <a:t>4</a:t>
            </a:fld>
            <a:endParaRPr lang="el-GR" dirty="0"/>
          </a:p>
        </p:txBody>
      </p:sp>
      <p:pic>
        <p:nvPicPr>
          <p:cNvPr id="11" name="Εικόνα 10"/>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3549" y="0"/>
            <a:ext cx="769125" cy="769125"/>
          </a:xfrm>
          <a:prstGeom prst="rect">
            <a:avLst/>
          </a:prstGeom>
          <a:solidFill>
            <a:schemeClr val="bg1"/>
          </a:solidFill>
        </p:spPr>
      </p:pic>
      <p:sp>
        <p:nvSpPr>
          <p:cNvPr id="13" name="TextBox 12"/>
          <p:cNvSpPr txBox="1"/>
          <p:nvPr/>
        </p:nvSpPr>
        <p:spPr>
          <a:xfrm>
            <a:off x="755576" y="0"/>
            <a:ext cx="4536504" cy="307777"/>
          </a:xfrm>
          <a:prstGeom prst="rect">
            <a:avLst/>
          </a:prstGeom>
          <a:noFill/>
        </p:spPr>
        <p:txBody>
          <a:bodyPr wrap="square" rtlCol="0">
            <a:spAutoFit/>
          </a:bodyPr>
          <a:lstStyle/>
          <a:p>
            <a:r>
              <a:rPr lang="el-GR" sz="1400" i="1" dirty="0" smtClean="0"/>
              <a:t>Παιδαγωγικό Τμήμα Δημοτικής Εκπαίδευσης</a:t>
            </a:r>
            <a:endParaRPr lang="el-GR" sz="1400" i="1" dirty="0"/>
          </a:p>
        </p:txBody>
      </p:sp>
    </p:spTree>
    <p:extLst>
      <p:ext uri="{BB962C8B-B14F-4D97-AF65-F5344CB8AC3E}">
        <p14:creationId xmlns:p14="http://schemas.microsoft.com/office/powerpoint/2010/main" val="3661859647"/>
      </p:ext>
    </p:extLst>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0" y="274638"/>
            <a:ext cx="9144000" cy="1143000"/>
          </a:xfrm>
          <a:solidFill>
            <a:schemeClr val="tx1"/>
          </a:solidFill>
        </p:spPr>
        <p:txBody>
          <a:bodyPr/>
          <a:lstStyle/>
          <a:p>
            <a:r>
              <a:rPr lang="el-GR" dirty="0" smtClean="0">
                <a:solidFill>
                  <a:schemeClr val="bg1"/>
                </a:solidFill>
              </a:rPr>
              <a:t>Η βαρύτητα στην σελήνη </a:t>
            </a:r>
            <a:endParaRPr lang="el-GR" dirty="0">
              <a:solidFill>
                <a:schemeClr val="bg1"/>
              </a:solidFill>
            </a:endParaRPr>
          </a:p>
        </p:txBody>
      </p:sp>
      <p:sp>
        <p:nvSpPr>
          <p:cNvPr id="3" name="Θέση περιεχομένου 2"/>
          <p:cNvSpPr>
            <a:spLocks noGrp="1"/>
          </p:cNvSpPr>
          <p:nvPr>
            <p:ph idx="1"/>
          </p:nvPr>
        </p:nvSpPr>
        <p:spPr/>
        <p:txBody>
          <a:bodyPr>
            <a:normAutofit fontScale="70000" lnSpcReduction="20000"/>
          </a:bodyPr>
          <a:lstStyle/>
          <a:p>
            <a:r>
              <a:rPr lang="el-GR" dirty="0" smtClean="0"/>
              <a:t>Ο μοναδικός φυσικός δορυφόρος της Γης και το δεύτερο κατά σειρά λαμπρότητας σώμα που </a:t>
            </a:r>
            <a:r>
              <a:rPr lang="el-GR" dirty="0" smtClean="0"/>
              <a:t>αντικρύζουμε</a:t>
            </a:r>
            <a:r>
              <a:rPr lang="el-GR" dirty="0" smtClean="0"/>
              <a:t> στο Ουράνιο Στερέωμα. Γνωστή και με το όνομα "Φεγγάρι" αποτελεί ένα από τα πλέον προσφιλή αντικείμενα παρατήρησης, θαυμασμού και διαλογισμού. Σημειωτέον ότι με τη λέξη "φεγγάρι" χαρακτηρίζουμε επίσης και τους φυσικούς δορυφόρους των υπολοίπων πλανητών του ηλιακού συστήματος.</a:t>
            </a:r>
          </a:p>
          <a:p>
            <a:endParaRPr lang="el-GR" dirty="0" smtClean="0"/>
          </a:p>
          <a:p>
            <a:endParaRPr lang="el-GR" dirty="0" smtClean="0"/>
          </a:p>
          <a:p>
            <a:r>
              <a:rPr lang="el-GR" dirty="0" smtClean="0"/>
              <a:t>H σελήνη είναι ο πέμπτος μεγαλύτερος δορυφόρος στο ηλιακό σύστημα. Έχει διάμετρο 3476 </a:t>
            </a:r>
            <a:r>
              <a:rPr lang="el-GR" dirty="0" smtClean="0"/>
              <a:t>km</a:t>
            </a:r>
            <a:r>
              <a:rPr lang="el-GR" dirty="0" smtClean="0"/>
              <a:t>, περίπου το ένα τέταρτο της γήινης διαμέτρου και το 1/81 της μάζας της Γης. Η ένταση της βαρύτητας στην επιφάνεια της σελήνης είναι το 1/6 της βαρύτητας της Γης. Δηλαδή αν στη γη ζυγίζετε 70kg στη σελήνη θα ζυγίζατε 12,5 !</a:t>
            </a:r>
            <a:endParaRPr lang="el-GR" dirty="0"/>
          </a:p>
        </p:txBody>
      </p:sp>
      <p:pic>
        <p:nvPicPr>
          <p:cNvPr id="4" name="Εικόνα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877272"/>
            <a:ext cx="939047" cy="980728"/>
          </a:xfrm>
          <a:prstGeom prst="rect">
            <a:avLst/>
          </a:prstGeom>
        </p:spPr>
      </p:pic>
      <p:sp>
        <p:nvSpPr>
          <p:cNvPr id="5" name="Θέση υποσέλιδου 4"/>
          <p:cNvSpPr>
            <a:spLocks noGrp="1"/>
          </p:cNvSpPr>
          <p:nvPr>
            <p:ph type="ftr" sz="quarter" idx="11"/>
          </p:nvPr>
        </p:nvSpPr>
        <p:spPr/>
        <p:txBody>
          <a:bodyPr/>
          <a:lstStyle/>
          <a:p>
            <a:r>
              <a:rPr lang="el-GR" dirty="0" smtClean="0"/>
              <a:t>Βαρύτητα</a:t>
            </a:r>
            <a:endParaRPr lang="el-GR" dirty="0"/>
          </a:p>
        </p:txBody>
      </p:sp>
      <p:sp>
        <p:nvSpPr>
          <p:cNvPr id="6" name="Θέση αριθμού διαφάνειας 5"/>
          <p:cNvSpPr>
            <a:spLocks noGrp="1"/>
          </p:cNvSpPr>
          <p:nvPr>
            <p:ph type="sldNum" sz="quarter" idx="12"/>
          </p:nvPr>
        </p:nvSpPr>
        <p:spPr/>
        <p:txBody>
          <a:bodyPr/>
          <a:lstStyle/>
          <a:p>
            <a:fld id="{8C712E03-5FE6-4494-A6DE-1DCB2AF1CDB3}" type="slidenum">
              <a:rPr lang="el-GR" smtClean="0"/>
              <a:t>5</a:t>
            </a:fld>
            <a:endParaRPr lang="el-GR" dirty="0"/>
          </a:p>
        </p:txBody>
      </p:sp>
      <p:pic>
        <p:nvPicPr>
          <p:cNvPr id="7" name="Εικόνα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549" y="0"/>
            <a:ext cx="769125" cy="769125"/>
          </a:xfrm>
          <a:prstGeom prst="rect">
            <a:avLst/>
          </a:prstGeom>
          <a:solidFill>
            <a:schemeClr val="bg1"/>
          </a:solidFill>
        </p:spPr>
      </p:pic>
      <p:sp>
        <p:nvSpPr>
          <p:cNvPr id="9" name="TextBox 8"/>
          <p:cNvSpPr txBox="1"/>
          <p:nvPr/>
        </p:nvSpPr>
        <p:spPr>
          <a:xfrm>
            <a:off x="755576" y="0"/>
            <a:ext cx="4536504" cy="307777"/>
          </a:xfrm>
          <a:prstGeom prst="rect">
            <a:avLst/>
          </a:prstGeom>
          <a:noFill/>
        </p:spPr>
        <p:txBody>
          <a:bodyPr wrap="square" rtlCol="0">
            <a:spAutoFit/>
          </a:bodyPr>
          <a:lstStyle/>
          <a:p>
            <a:r>
              <a:rPr lang="el-GR" sz="1400" i="1" dirty="0" smtClean="0"/>
              <a:t>Παιδαγωγικό Τμήμα Δημοτικής Εκπαίδευσης</a:t>
            </a:r>
            <a:endParaRPr lang="el-GR" sz="1400" i="1" dirty="0"/>
          </a:p>
        </p:txBody>
      </p:sp>
    </p:spTree>
    <p:extLst>
      <p:ext uri="{BB962C8B-B14F-4D97-AF65-F5344CB8AC3E}">
        <p14:creationId xmlns:p14="http://schemas.microsoft.com/office/powerpoint/2010/main" val="1770387070"/>
      </p:ext>
    </p:extLst>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0" y="260648"/>
            <a:ext cx="9144000" cy="1143000"/>
          </a:xfrm>
          <a:solidFill>
            <a:schemeClr val="tx1"/>
          </a:solidFill>
        </p:spPr>
        <p:txBody>
          <a:bodyPr/>
          <a:lstStyle/>
          <a:p>
            <a:r>
              <a:rPr lang="el-GR" dirty="0" smtClean="0">
                <a:solidFill>
                  <a:schemeClr val="bg1"/>
                </a:solidFill>
              </a:rPr>
              <a:t>Επίλογος</a:t>
            </a:r>
            <a:endParaRPr lang="el-GR" dirty="0">
              <a:solidFill>
                <a:schemeClr val="bg1"/>
              </a:solidFill>
            </a:endParaRPr>
          </a:p>
        </p:txBody>
      </p:sp>
      <p:sp>
        <p:nvSpPr>
          <p:cNvPr id="3" name="Θέση περιεχομένου 2"/>
          <p:cNvSpPr>
            <a:spLocks noGrp="1"/>
          </p:cNvSpPr>
          <p:nvPr>
            <p:ph idx="1"/>
          </p:nvPr>
        </p:nvSpPr>
        <p:spPr/>
        <p:txBody>
          <a:bodyPr/>
          <a:lstStyle/>
          <a:p>
            <a:pPr marL="0" indent="0">
              <a:buNone/>
            </a:pPr>
            <a:r>
              <a:rPr lang="el-GR" dirty="0" smtClean="0"/>
              <a:t> Σας ευχαριστώ για τον χρόνο σας !!!</a:t>
            </a:r>
            <a:endParaRPr lang="el-GR" dirty="0"/>
          </a:p>
        </p:txBody>
      </p:sp>
      <p:pic>
        <p:nvPicPr>
          <p:cNvPr id="4" name="Εικόνα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877272"/>
            <a:ext cx="939047" cy="980728"/>
          </a:xfrm>
          <a:prstGeom prst="rect">
            <a:avLst/>
          </a:prstGeom>
        </p:spPr>
      </p:pic>
      <p:sp>
        <p:nvSpPr>
          <p:cNvPr id="5" name="Θέση υποσέλιδου 4"/>
          <p:cNvSpPr>
            <a:spLocks noGrp="1"/>
          </p:cNvSpPr>
          <p:nvPr>
            <p:ph type="ftr" sz="quarter" idx="11"/>
          </p:nvPr>
        </p:nvSpPr>
        <p:spPr/>
        <p:txBody>
          <a:bodyPr/>
          <a:lstStyle/>
          <a:p>
            <a:r>
              <a:rPr lang="el-GR" dirty="0" smtClean="0"/>
              <a:t>Βαρύτητα</a:t>
            </a:r>
            <a:endParaRPr lang="el-GR" dirty="0"/>
          </a:p>
        </p:txBody>
      </p:sp>
      <p:sp>
        <p:nvSpPr>
          <p:cNvPr id="6" name="Θέση αριθμού διαφάνειας 5"/>
          <p:cNvSpPr>
            <a:spLocks noGrp="1"/>
          </p:cNvSpPr>
          <p:nvPr>
            <p:ph type="sldNum" sz="quarter" idx="12"/>
          </p:nvPr>
        </p:nvSpPr>
        <p:spPr/>
        <p:txBody>
          <a:bodyPr/>
          <a:lstStyle/>
          <a:p>
            <a:fld id="{8C712E03-5FE6-4494-A6DE-1DCB2AF1CDB3}" type="slidenum">
              <a:rPr lang="el-GR" smtClean="0"/>
              <a:t>6</a:t>
            </a:fld>
            <a:endParaRPr lang="el-GR" dirty="0"/>
          </a:p>
        </p:txBody>
      </p:sp>
      <p:pic>
        <p:nvPicPr>
          <p:cNvPr id="7" name="Εικόνα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549" y="0"/>
            <a:ext cx="769125" cy="769125"/>
          </a:xfrm>
          <a:prstGeom prst="rect">
            <a:avLst/>
          </a:prstGeom>
          <a:solidFill>
            <a:schemeClr val="bg1"/>
          </a:solidFill>
        </p:spPr>
      </p:pic>
      <p:sp>
        <p:nvSpPr>
          <p:cNvPr id="9" name="TextBox 8"/>
          <p:cNvSpPr txBox="1"/>
          <p:nvPr/>
        </p:nvSpPr>
        <p:spPr>
          <a:xfrm>
            <a:off x="755576" y="0"/>
            <a:ext cx="4536504" cy="307777"/>
          </a:xfrm>
          <a:prstGeom prst="rect">
            <a:avLst/>
          </a:prstGeom>
          <a:noFill/>
        </p:spPr>
        <p:txBody>
          <a:bodyPr wrap="square" rtlCol="0">
            <a:spAutoFit/>
          </a:bodyPr>
          <a:lstStyle/>
          <a:p>
            <a:r>
              <a:rPr lang="el-GR" sz="1400" i="1" dirty="0" smtClean="0"/>
              <a:t>Παιδαγωγικό Τμήμα Δημοτικής Εκπαίδευσης</a:t>
            </a:r>
            <a:endParaRPr lang="el-GR" sz="1400" i="1" dirty="0"/>
          </a:p>
        </p:txBody>
      </p:sp>
      <p:pic>
        <p:nvPicPr>
          <p:cNvPr id="10" name="Εικόνα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07704" y="2133324"/>
            <a:ext cx="5421212" cy="3730352"/>
          </a:xfrm>
          <a:prstGeom prst="rect">
            <a:avLst/>
          </a:prstGeom>
        </p:spPr>
      </p:pic>
    </p:spTree>
    <p:extLst>
      <p:ext uri="{BB962C8B-B14F-4D97-AF65-F5344CB8AC3E}">
        <p14:creationId xmlns:p14="http://schemas.microsoft.com/office/powerpoint/2010/main" val="2113089717"/>
      </p:ext>
    </p:extLst>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TotalTime>
  <Words>726</Words>
  <Application>Microsoft Office PowerPoint</Application>
  <PresentationFormat>Προβολή στην οθόνη (4:3)</PresentationFormat>
  <Paragraphs>41</Paragraphs>
  <Slides>6</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Θέμα του Office</vt:lpstr>
      <vt:lpstr>ΒΑΡΥΤΗΤΑ</vt:lpstr>
      <vt:lpstr>Η ΒΑΡΥΤΗΤΑ</vt:lpstr>
      <vt:lpstr>Ποιος ανακάλυψε την βαρύτητα;</vt:lpstr>
      <vt:lpstr>Πως μας επηρεάζει η βαρύτητα;</vt:lpstr>
      <vt:lpstr>Η βαρύτητα στην σελήνη </vt:lpstr>
      <vt:lpstr>Επίλογος</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ΒΑΡΥΤΗΤΑ</dc:title>
  <dc:creator>VirusNet</dc:creator>
  <cp:lastModifiedBy>VirusNet</cp:lastModifiedBy>
  <cp:revision>3</cp:revision>
  <dcterms:created xsi:type="dcterms:W3CDTF">2018-06-13T17:04:33Z</dcterms:created>
  <dcterms:modified xsi:type="dcterms:W3CDTF">2018-06-13T17:31:08Z</dcterms:modified>
</cp:coreProperties>
</file>